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hildos Arabic" charset="1" panose="00000500000000000000"/>
      <p:regular r:id="rId10"/>
    </p:embeddedFont>
    <p:embeddedFont>
      <p:font typeface="Childos Arabic Bold" charset="1" panose="00000800000000000000"/>
      <p:regular r:id="rId11"/>
    </p:embeddedFont>
    <p:embeddedFont>
      <p:font typeface="Childos Arabic Light" charset="1" panose="00000400000000000000"/>
      <p:regular r:id="rId12"/>
    </p:embeddedFont>
    <p:embeddedFont>
      <p:font typeface="Childos Arabic Medium" charset="1" panose="00000600000000000000"/>
      <p:regular r:id="rId13"/>
    </p:embeddedFont>
    <p:embeddedFont>
      <p:font typeface="Childos Arabic Semi-Bold" charset="1" panose="00000700000000000000"/>
      <p:regular r:id="rId14"/>
    </p:embeddedFont>
    <p:embeddedFont>
      <p:font typeface="Caveat Brush"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4.pn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3.png" Type="http://schemas.openxmlformats.org/officeDocument/2006/relationships/image"/><Relationship Id="rId6" Target="../media/image3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3.png" Type="http://schemas.openxmlformats.org/officeDocument/2006/relationships/image"/><Relationship Id="rId8" Target="../media/image4.png" Type="http://schemas.openxmlformats.org/officeDocument/2006/relationships/image"/><Relationship Id="rId9" Target="../media/image3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39.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sp>
        <p:nvSpPr>
          <p:cNvPr name="Freeform 3" id="3"/>
          <p:cNvSpPr/>
          <p:nvPr/>
        </p:nvSpPr>
        <p:spPr>
          <a:xfrm flipH="false" flipV="false" rot="9091058">
            <a:off x="14704036" y="1128646"/>
            <a:ext cx="1970553" cy="1848737"/>
          </a:xfrm>
          <a:custGeom>
            <a:avLst/>
            <a:gdLst/>
            <a:ahLst/>
            <a:cxnLst/>
            <a:rect r="r" b="b" t="t" l="l"/>
            <a:pathLst>
              <a:path h="1848737" w="1970553">
                <a:moveTo>
                  <a:pt x="0" y="0"/>
                </a:moveTo>
                <a:lnTo>
                  <a:pt x="1970552" y="0"/>
                </a:lnTo>
                <a:lnTo>
                  <a:pt x="1970552" y="1848737"/>
                </a:lnTo>
                <a:lnTo>
                  <a:pt x="0" y="1848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714028" y="2607356"/>
            <a:ext cx="11613547" cy="6895462"/>
            <a:chOff x="0" y="0"/>
            <a:chExt cx="15484729" cy="9193949"/>
          </a:xfrm>
        </p:grpSpPr>
        <p:sp>
          <p:nvSpPr>
            <p:cNvPr name="Freeform 5" id="5"/>
            <p:cNvSpPr/>
            <p:nvPr/>
          </p:nvSpPr>
          <p:spPr>
            <a:xfrm flipH="false" flipV="false" rot="-278853">
              <a:off x="421764" y="3140859"/>
              <a:ext cx="14866212" cy="5459789"/>
            </a:xfrm>
            <a:custGeom>
              <a:avLst/>
              <a:gdLst/>
              <a:ahLst/>
              <a:cxnLst/>
              <a:rect r="r" b="b" t="t" l="l"/>
              <a:pathLst>
                <a:path h="5459789" w="14866212">
                  <a:moveTo>
                    <a:pt x="0" y="0"/>
                  </a:moveTo>
                  <a:lnTo>
                    <a:pt x="14866212" y="0"/>
                  </a:lnTo>
                  <a:lnTo>
                    <a:pt x="14866212" y="5459789"/>
                  </a:lnTo>
                  <a:lnTo>
                    <a:pt x="0" y="5459789"/>
                  </a:lnTo>
                  <a:lnTo>
                    <a:pt x="0" y="0"/>
                  </a:lnTo>
                  <a:close/>
                </a:path>
              </a:pathLst>
            </a:custGeom>
            <a:blipFill>
              <a:blip r:embed="rId5"/>
              <a:stretch>
                <a:fillRect l="-33561" t="0" r="-39267" b="0"/>
              </a:stretch>
            </a:blipFill>
          </p:spPr>
        </p:sp>
        <p:sp>
          <p:nvSpPr>
            <p:cNvPr name="Freeform 6" id="6"/>
            <p:cNvSpPr/>
            <p:nvPr/>
          </p:nvSpPr>
          <p:spPr>
            <a:xfrm flipH="false" flipV="false" rot="10516286">
              <a:off x="199740" y="603459"/>
              <a:ext cx="14866212" cy="5459789"/>
            </a:xfrm>
            <a:custGeom>
              <a:avLst/>
              <a:gdLst/>
              <a:ahLst/>
              <a:cxnLst/>
              <a:rect r="r" b="b" t="t" l="l"/>
              <a:pathLst>
                <a:path h="5459789" w="14866212">
                  <a:moveTo>
                    <a:pt x="0" y="0"/>
                  </a:moveTo>
                  <a:lnTo>
                    <a:pt x="14866213" y="0"/>
                  </a:lnTo>
                  <a:lnTo>
                    <a:pt x="14866213" y="5459788"/>
                  </a:lnTo>
                  <a:lnTo>
                    <a:pt x="0" y="5459788"/>
                  </a:lnTo>
                  <a:lnTo>
                    <a:pt x="0" y="0"/>
                  </a:lnTo>
                  <a:close/>
                </a:path>
              </a:pathLst>
            </a:custGeom>
            <a:blipFill>
              <a:blip r:embed="rId5"/>
              <a:stretch>
                <a:fillRect l="-33561" t="0" r="-39267" b="0"/>
              </a:stretch>
            </a:blipFill>
          </p:spPr>
        </p:sp>
      </p:grpSp>
      <p:sp>
        <p:nvSpPr>
          <p:cNvPr name="Freeform 7" id="7"/>
          <p:cNvSpPr/>
          <p:nvPr/>
        </p:nvSpPr>
        <p:spPr>
          <a:xfrm flipH="false" flipV="false" rot="-89600">
            <a:off x="14069255" y="9814435"/>
            <a:ext cx="3552850" cy="426342"/>
          </a:xfrm>
          <a:custGeom>
            <a:avLst/>
            <a:gdLst/>
            <a:ahLst/>
            <a:cxnLst/>
            <a:rect r="r" b="b" t="t" l="l"/>
            <a:pathLst>
              <a:path h="426342" w="3552850">
                <a:moveTo>
                  <a:pt x="0" y="0"/>
                </a:moveTo>
                <a:lnTo>
                  <a:pt x="3552850" y="0"/>
                </a:lnTo>
                <a:lnTo>
                  <a:pt x="3552850" y="426342"/>
                </a:lnTo>
                <a:lnTo>
                  <a:pt x="0" y="4263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693727">
            <a:off x="1175349" y="6116586"/>
            <a:ext cx="2435925" cy="2068322"/>
          </a:xfrm>
          <a:custGeom>
            <a:avLst/>
            <a:gdLst/>
            <a:ahLst/>
            <a:cxnLst/>
            <a:rect r="r" b="b" t="t" l="l"/>
            <a:pathLst>
              <a:path h="2068322" w="2435925">
                <a:moveTo>
                  <a:pt x="0" y="0"/>
                </a:moveTo>
                <a:lnTo>
                  <a:pt x="2435925" y="0"/>
                </a:lnTo>
                <a:lnTo>
                  <a:pt x="2435925" y="2068322"/>
                </a:lnTo>
                <a:lnTo>
                  <a:pt x="0" y="20683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true" rot="376900">
            <a:off x="1423974" y="2586398"/>
            <a:ext cx="3075917" cy="1851143"/>
          </a:xfrm>
          <a:custGeom>
            <a:avLst/>
            <a:gdLst/>
            <a:ahLst/>
            <a:cxnLst/>
            <a:rect r="r" b="b" t="t" l="l"/>
            <a:pathLst>
              <a:path h="1851143" w="3075917">
                <a:moveTo>
                  <a:pt x="3075917" y="1851143"/>
                </a:moveTo>
                <a:lnTo>
                  <a:pt x="0" y="1851143"/>
                </a:lnTo>
                <a:lnTo>
                  <a:pt x="0" y="0"/>
                </a:lnTo>
                <a:lnTo>
                  <a:pt x="3075917" y="0"/>
                </a:lnTo>
                <a:lnTo>
                  <a:pt x="3075917" y="1851143"/>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892277">
            <a:off x="15848874" y="4814045"/>
            <a:ext cx="743347" cy="3244768"/>
          </a:xfrm>
          <a:custGeom>
            <a:avLst/>
            <a:gdLst/>
            <a:ahLst/>
            <a:cxnLst/>
            <a:rect r="r" b="b" t="t" l="l"/>
            <a:pathLst>
              <a:path h="3244768" w="743347">
                <a:moveTo>
                  <a:pt x="0" y="0"/>
                </a:moveTo>
                <a:lnTo>
                  <a:pt x="743347" y="0"/>
                </a:lnTo>
                <a:lnTo>
                  <a:pt x="743347" y="3244769"/>
                </a:lnTo>
                <a:lnTo>
                  <a:pt x="0" y="32447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295606">
            <a:off x="3854300" y="5013176"/>
            <a:ext cx="11021190" cy="1330213"/>
          </a:xfrm>
          <a:prstGeom prst="rect">
            <a:avLst/>
          </a:prstGeom>
        </p:spPr>
        <p:txBody>
          <a:bodyPr anchor="t" rtlCol="false" tIns="0" lIns="0" bIns="0" rIns="0">
            <a:spAutoFit/>
          </a:bodyPr>
          <a:lstStyle/>
          <a:p>
            <a:pPr algn="ctr">
              <a:lnSpc>
                <a:spcPts val="9999"/>
              </a:lnSpc>
            </a:pPr>
            <a:r>
              <a:rPr lang="en-US" sz="9999">
                <a:solidFill>
                  <a:srgbClr val="000000"/>
                </a:solidFill>
                <a:latin typeface="Caveat Brush"/>
              </a:rPr>
              <a:t>KONVERSI SUHU!</a:t>
            </a:r>
          </a:p>
        </p:txBody>
      </p:sp>
      <p:grpSp>
        <p:nvGrpSpPr>
          <p:cNvPr name="Group 12" id="12"/>
          <p:cNvGrpSpPr/>
          <p:nvPr/>
        </p:nvGrpSpPr>
        <p:grpSpPr>
          <a:xfrm rot="0">
            <a:off x="5649072" y="1580961"/>
            <a:ext cx="6740801" cy="4002303"/>
            <a:chOff x="0" y="0"/>
            <a:chExt cx="8987734" cy="5336404"/>
          </a:xfrm>
        </p:grpSpPr>
        <p:sp>
          <p:nvSpPr>
            <p:cNvPr name="Freeform 13" id="13"/>
            <p:cNvSpPr/>
            <p:nvPr/>
          </p:nvSpPr>
          <p:spPr>
            <a:xfrm flipH="false" flipV="false" rot="-278853">
              <a:off x="244802" y="1823035"/>
              <a:ext cx="8628731" cy="3169002"/>
            </a:xfrm>
            <a:custGeom>
              <a:avLst/>
              <a:gdLst/>
              <a:ahLst/>
              <a:cxnLst/>
              <a:rect r="r" b="b" t="t" l="l"/>
              <a:pathLst>
                <a:path h="3169002" w="8628731">
                  <a:moveTo>
                    <a:pt x="0" y="0"/>
                  </a:moveTo>
                  <a:lnTo>
                    <a:pt x="8628732" y="0"/>
                  </a:lnTo>
                  <a:lnTo>
                    <a:pt x="8628732" y="3169002"/>
                  </a:lnTo>
                  <a:lnTo>
                    <a:pt x="0" y="3169002"/>
                  </a:lnTo>
                  <a:lnTo>
                    <a:pt x="0" y="0"/>
                  </a:lnTo>
                  <a:close/>
                </a:path>
              </a:pathLst>
            </a:custGeom>
            <a:blipFill>
              <a:blip r:embed="rId14"/>
              <a:stretch>
                <a:fillRect l="-33561" t="0" r="-39267" b="0"/>
              </a:stretch>
            </a:blipFill>
          </p:spPr>
        </p:sp>
        <p:sp>
          <p:nvSpPr>
            <p:cNvPr name="Freeform 14" id="14"/>
            <p:cNvSpPr/>
            <p:nvPr/>
          </p:nvSpPr>
          <p:spPr>
            <a:xfrm flipH="false" flipV="false" rot="10516286">
              <a:off x="115934" y="350263"/>
              <a:ext cx="8628731" cy="3169002"/>
            </a:xfrm>
            <a:custGeom>
              <a:avLst/>
              <a:gdLst/>
              <a:ahLst/>
              <a:cxnLst/>
              <a:rect r="r" b="b" t="t" l="l"/>
              <a:pathLst>
                <a:path h="3169002" w="8628731">
                  <a:moveTo>
                    <a:pt x="0" y="0"/>
                  </a:moveTo>
                  <a:lnTo>
                    <a:pt x="8628732" y="0"/>
                  </a:lnTo>
                  <a:lnTo>
                    <a:pt x="8628732" y="3169001"/>
                  </a:lnTo>
                  <a:lnTo>
                    <a:pt x="0" y="3169001"/>
                  </a:lnTo>
                  <a:lnTo>
                    <a:pt x="0" y="0"/>
                  </a:lnTo>
                  <a:close/>
                </a:path>
              </a:pathLst>
            </a:custGeom>
            <a:blipFill>
              <a:blip r:embed="rId14"/>
              <a:stretch>
                <a:fillRect l="-33561" t="0" r="-39267" b="0"/>
              </a:stretch>
            </a:blipFill>
          </p:spPr>
        </p:sp>
      </p:grpSp>
      <p:sp>
        <p:nvSpPr>
          <p:cNvPr name="TextBox 15" id="15"/>
          <p:cNvSpPr txBox="true"/>
          <p:nvPr/>
        </p:nvSpPr>
        <p:spPr>
          <a:xfrm rot="-279585">
            <a:off x="5512646" y="2903589"/>
            <a:ext cx="6914045" cy="1318186"/>
          </a:xfrm>
          <a:prstGeom prst="rect">
            <a:avLst/>
          </a:prstGeom>
        </p:spPr>
        <p:txBody>
          <a:bodyPr anchor="t" rtlCol="false" tIns="0" lIns="0" bIns="0" rIns="0">
            <a:spAutoFit/>
          </a:bodyPr>
          <a:lstStyle/>
          <a:p>
            <a:pPr algn="ctr">
              <a:lnSpc>
                <a:spcPts val="9900"/>
              </a:lnSpc>
            </a:pPr>
            <a:r>
              <a:rPr lang="en-US" sz="9900">
                <a:solidFill>
                  <a:srgbClr val="FFFFFF"/>
                </a:solidFill>
                <a:latin typeface="Caveat Brush"/>
              </a:rPr>
              <a:t>APLIKASI</a:t>
            </a:r>
          </a:p>
        </p:txBody>
      </p:sp>
      <p:sp>
        <p:nvSpPr>
          <p:cNvPr name="Freeform 16" id="16"/>
          <p:cNvSpPr/>
          <p:nvPr/>
        </p:nvSpPr>
        <p:spPr>
          <a:xfrm flipH="false" flipV="false" rot="0">
            <a:off x="15252454" y="1621716"/>
            <a:ext cx="873716" cy="862595"/>
          </a:xfrm>
          <a:custGeom>
            <a:avLst/>
            <a:gdLst/>
            <a:ahLst/>
            <a:cxnLst/>
            <a:rect r="r" b="b" t="t" l="l"/>
            <a:pathLst>
              <a:path h="862595" w="873716">
                <a:moveTo>
                  <a:pt x="0" y="0"/>
                </a:moveTo>
                <a:lnTo>
                  <a:pt x="873716" y="0"/>
                </a:lnTo>
                <a:lnTo>
                  <a:pt x="873716" y="862596"/>
                </a:lnTo>
                <a:lnTo>
                  <a:pt x="0" y="86259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7" id="17"/>
          <p:cNvSpPr txBox="true"/>
          <p:nvPr/>
        </p:nvSpPr>
        <p:spPr>
          <a:xfrm rot="0">
            <a:off x="1103335" y="943561"/>
            <a:ext cx="4958001" cy="934799"/>
          </a:xfrm>
          <a:prstGeom prst="rect">
            <a:avLst/>
          </a:prstGeom>
        </p:spPr>
        <p:txBody>
          <a:bodyPr anchor="t" rtlCol="false" tIns="0" lIns="0" bIns="0" rIns="0">
            <a:spAutoFit/>
          </a:bodyPr>
          <a:lstStyle/>
          <a:p>
            <a:pPr>
              <a:lnSpc>
                <a:spcPts val="3476"/>
              </a:lnSpc>
            </a:pPr>
            <a:r>
              <a:rPr lang="en-US" sz="3584" spc="275">
                <a:solidFill>
                  <a:srgbClr val="FFFFFF"/>
                </a:solidFill>
                <a:latin typeface="Childos Arabic Semi-Bold"/>
              </a:rPr>
              <a:t>Pemrograman Berorientasi Objek</a:t>
            </a:r>
          </a:p>
        </p:txBody>
      </p:sp>
      <p:sp>
        <p:nvSpPr>
          <p:cNvPr name="TextBox 18" id="18"/>
          <p:cNvSpPr txBox="true"/>
          <p:nvPr/>
        </p:nvSpPr>
        <p:spPr>
          <a:xfrm rot="0">
            <a:off x="12746643" y="8087887"/>
            <a:ext cx="4647667" cy="575654"/>
          </a:xfrm>
          <a:prstGeom prst="rect">
            <a:avLst/>
          </a:prstGeom>
        </p:spPr>
        <p:txBody>
          <a:bodyPr anchor="t" rtlCol="false" tIns="0" lIns="0" bIns="0" rIns="0">
            <a:spAutoFit/>
          </a:bodyPr>
          <a:lstStyle/>
          <a:p>
            <a:pPr algn="r">
              <a:lnSpc>
                <a:spcPts val="4211"/>
              </a:lnSpc>
            </a:pPr>
            <a:r>
              <a:rPr lang="en-US" sz="3599">
                <a:solidFill>
                  <a:srgbClr val="FFFFFF"/>
                </a:solidFill>
                <a:latin typeface="Childos Arabic Semi-Bold"/>
              </a:rPr>
              <a:t>Alief Lutphi Wibowo</a:t>
            </a:r>
          </a:p>
          <a:p>
            <a:pPr algn="r">
              <a:lnSpc>
                <a:spcPts val="4211"/>
              </a:lnSpc>
            </a:pPr>
          </a:p>
        </p:txBody>
      </p:sp>
      <p:sp>
        <p:nvSpPr>
          <p:cNvPr name="TextBox 19" id="19"/>
          <p:cNvSpPr txBox="true"/>
          <p:nvPr/>
        </p:nvSpPr>
        <p:spPr>
          <a:xfrm rot="-295606">
            <a:off x="4013196" y="6262558"/>
            <a:ext cx="11021190" cy="1298501"/>
          </a:xfrm>
          <a:prstGeom prst="rect">
            <a:avLst/>
          </a:prstGeom>
        </p:spPr>
        <p:txBody>
          <a:bodyPr anchor="t" rtlCol="false" tIns="0" lIns="0" bIns="0" rIns="0">
            <a:spAutoFit/>
          </a:bodyPr>
          <a:lstStyle/>
          <a:p>
            <a:pPr algn="ctr">
              <a:lnSpc>
                <a:spcPts val="5000"/>
              </a:lnSpc>
            </a:pPr>
            <a:r>
              <a:rPr lang="en-US" sz="5000">
                <a:solidFill>
                  <a:srgbClr val="000000"/>
                </a:solidFill>
                <a:latin typeface="Caveat Brush"/>
              </a:rPr>
              <a:t>HTTPS://GITHUB.COM/ALIEFF215/PROJECT-PBO.GIT</a:t>
            </a:r>
          </a:p>
        </p:txBody>
      </p:sp>
      <p:sp>
        <p:nvSpPr>
          <p:cNvPr name="TextBox 20" id="20"/>
          <p:cNvSpPr txBox="true"/>
          <p:nvPr/>
        </p:nvSpPr>
        <p:spPr>
          <a:xfrm rot="0">
            <a:off x="12746643" y="8682646"/>
            <a:ext cx="4647667" cy="575654"/>
          </a:xfrm>
          <a:prstGeom prst="rect">
            <a:avLst/>
          </a:prstGeom>
        </p:spPr>
        <p:txBody>
          <a:bodyPr anchor="t" rtlCol="false" tIns="0" lIns="0" bIns="0" rIns="0">
            <a:spAutoFit/>
          </a:bodyPr>
          <a:lstStyle/>
          <a:p>
            <a:pPr algn="r">
              <a:lnSpc>
                <a:spcPts val="4211"/>
              </a:lnSpc>
            </a:pPr>
            <a:r>
              <a:rPr lang="en-US" sz="3599">
                <a:solidFill>
                  <a:srgbClr val="FFFFFF"/>
                </a:solidFill>
                <a:latin typeface="Childos Arabic Semi-Bold"/>
              </a:rPr>
              <a:t>2200018215</a:t>
            </a:r>
          </a:p>
        </p:txBody>
      </p:sp>
      <p:sp>
        <p:nvSpPr>
          <p:cNvPr name="TextBox 21" id="21"/>
          <p:cNvSpPr txBox="true"/>
          <p:nvPr/>
        </p:nvSpPr>
        <p:spPr>
          <a:xfrm rot="0">
            <a:off x="12746643" y="9200703"/>
            <a:ext cx="4647667" cy="575654"/>
          </a:xfrm>
          <a:prstGeom prst="rect">
            <a:avLst/>
          </a:prstGeom>
        </p:spPr>
        <p:txBody>
          <a:bodyPr anchor="t" rtlCol="false" tIns="0" lIns="0" bIns="0" rIns="0">
            <a:spAutoFit/>
          </a:bodyPr>
          <a:lstStyle/>
          <a:p>
            <a:pPr algn="r">
              <a:lnSpc>
                <a:spcPts val="4211"/>
              </a:lnSpc>
            </a:pPr>
            <a:r>
              <a:rPr lang="en-US" sz="3599">
                <a:solidFill>
                  <a:srgbClr val="FFFFFF"/>
                </a:solidFill>
                <a:latin typeface="Childos Arabic Semi-Bold"/>
              </a:rPr>
              <a:t>Kelas 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244145">
            <a:off x="134156" y="-612653"/>
            <a:ext cx="6773719" cy="4021848"/>
            <a:chOff x="0" y="0"/>
            <a:chExt cx="9031625" cy="5362464"/>
          </a:xfrm>
        </p:grpSpPr>
        <p:sp>
          <p:nvSpPr>
            <p:cNvPr name="Freeform 4" id="4"/>
            <p:cNvSpPr/>
            <p:nvPr/>
          </p:nvSpPr>
          <p:spPr>
            <a:xfrm flipH="false" flipV="false" rot="-278853">
              <a:off x="245998" y="1831938"/>
              <a:ext cx="8670869" cy="3184477"/>
            </a:xfrm>
            <a:custGeom>
              <a:avLst/>
              <a:gdLst/>
              <a:ahLst/>
              <a:cxnLst/>
              <a:rect r="r" b="b" t="t" l="l"/>
              <a:pathLst>
                <a:path h="3184477" w="8670869">
                  <a:moveTo>
                    <a:pt x="0" y="0"/>
                  </a:moveTo>
                  <a:lnTo>
                    <a:pt x="8670869" y="0"/>
                  </a:lnTo>
                  <a:lnTo>
                    <a:pt x="8670869" y="3184477"/>
                  </a:lnTo>
                  <a:lnTo>
                    <a:pt x="0" y="3184477"/>
                  </a:lnTo>
                  <a:lnTo>
                    <a:pt x="0" y="0"/>
                  </a:lnTo>
                  <a:close/>
                </a:path>
              </a:pathLst>
            </a:custGeom>
            <a:blipFill>
              <a:blip r:embed="rId3"/>
              <a:stretch>
                <a:fillRect l="-33561" t="0" r="-39267" b="0"/>
              </a:stretch>
            </a:blipFill>
          </p:spPr>
        </p:sp>
        <p:sp>
          <p:nvSpPr>
            <p:cNvPr name="Freeform 5" id="5"/>
            <p:cNvSpPr/>
            <p:nvPr/>
          </p:nvSpPr>
          <p:spPr>
            <a:xfrm flipH="false" flipV="false" rot="10516286">
              <a:off x="116501" y="351973"/>
              <a:ext cx="8670869" cy="3184477"/>
            </a:xfrm>
            <a:custGeom>
              <a:avLst/>
              <a:gdLst/>
              <a:ahLst/>
              <a:cxnLst/>
              <a:rect r="r" b="b" t="t" l="l"/>
              <a:pathLst>
                <a:path h="3184477" w="8670869">
                  <a:moveTo>
                    <a:pt x="0" y="0"/>
                  </a:moveTo>
                  <a:lnTo>
                    <a:pt x="8670869" y="0"/>
                  </a:lnTo>
                  <a:lnTo>
                    <a:pt x="8670869" y="3184478"/>
                  </a:lnTo>
                  <a:lnTo>
                    <a:pt x="0" y="3184478"/>
                  </a:lnTo>
                  <a:lnTo>
                    <a:pt x="0" y="0"/>
                  </a:lnTo>
                  <a:close/>
                </a:path>
              </a:pathLst>
            </a:custGeom>
            <a:blipFill>
              <a:blip r:embed="rId3"/>
              <a:stretch>
                <a:fillRect l="-33561" t="0" r="-39267" b="0"/>
              </a:stretch>
            </a:blipFill>
          </p:spPr>
        </p:sp>
      </p:grpSp>
      <p:sp>
        <p:nvSpPr>
          <p:cNvPr name="TextBox 6" id="6"/>
          <p:cNvSpPr txBox="true"/>
          <p:nvPr/>
        </p:nvSpPr>
        <p:spPr>
          <a:xfrm rot="0">
            <a:off x="306604" y="365774"/>
            <a:ext cx="6468944" cy="2226920"/>
          </a:xfrm>
          <a:prstGeom prst="rect">
            <a:avLst/>
          </a:prstGeom>
        </p:spPr>
        <p:txBody>
          <a:bodyPr anchor="t" rtlCol="false" tIns="0" lIns="0" bIns="0" rIns="0">
            <a:spAutoFit/>
          </a:bodyPr>
          <a:lstStyle/>
          <a:p>
            <a:pPr>
              <a:lnSpc>
                <a:spcPts val="8560"/>
              </a:lnSpc>
            </a:pPr>
            <a:r>
              <a:rPr lang="en-US" sz="8560" spc="231">
                <a:solidFill>
                  <a:srgbClr val="000000"/>
                </a:solidFill>
                <a:latin typeface="Caveat Brush"/>
              </a:rPr>
              <a:t>SS CODE DI IDE</a:t>
            </a:r>
          </a:p>
        </p:txBody>
      </p:sp>
      <p:sp>
        <p:nvSpPr>
          <p:cNvPr name="Freeform 7" id="7"/>
          <p:cNvSpPr/>
          <p:nvPr/>
        </p:nvSpPr>
        <p:spPr>
          <a:xfrm flipH="false" flipV="false" rot="-426732">
            <a:off x="2856004" y="1638248"/>
            <a:ext cx="3905556" cy="468667"/>
          </a:xfrm>
          <a:custGeom>
            <a:avLst/>
            <a:gdLst/>
            <a:ahLst/>
            <a:cxnLst/>
            <a:rect r="r" b="b" t="t" l="l"/>
            <a:pathLst>
              <a:path h="468667" w="3905556">
                <a:moveTo>
                  <a:pt x="0" y="0"/>
                </a:moveTo>
                <a:lnTo>
                  <a:pt x="3905556" y="0"/>
                </a:lnTo>
                <a:lnTo>
                  <a:pt x="3905556" y="468667"/>
                </a:lnTo>
                <a:lnTo>
                  <a:pt x="0" y="468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030037" y="3426206"/>
            <a:ext cx="10227926" cy="5832094"/>
          </a:xfrm>
          <a:custGeom>
            <a:avLst/>
            <a:gdLst/>
            <a:ahLst/>
            <a:cxnLst/>
            <a:rect r="r" b="b" t="t" l="l"/>
            <a:pathLst>
              <a:path h="5832094" w="10227926">
                <a:moveTo>
                  <a:pt x="0" y="0"/>
                </a:moveTo>
                <a:lnTo>
                  <a:pt x="10227926" y="0"/>
                </a:lnTo>
                <a:lnTo>
                  <a:pt x="10227926" y="5832094"/>
                </a:lnTo>
                <a:lnTo>
                  <a:pt x="0" y="5832094"/>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244145">
            <a:off x="134156" y="-612653"/>
            <a:ext cx="6773719" cy="4021848"/>
            <a:chOff x="0" y="0"/>
            <a:chExt cx="9031625" cy="5362464"/>
          </a:xfrm>
        </p:grpSpPr>
        <p:sp>
          <p:nvSpPr>
            <p:cNvPr name="Freeform 4" id="4"/>
            <p:cNvSpPr/>
            <p:nvPr/>
          </p:nvSpPr>
          <p:spPr>
            <a:xfrm flipH="false" flipV="false" rot="-278853">
              <a:off x="245998" y="1831938"/>
              <a:ext cx="8670869" cy="3184477"/>
            </a:xfrm>
            <a:custGeom>
              <a:avLst/>
              <a:gdLst/>
              <a:ahLst/>
              <a:cxnLst/>
              <a:rect r="r" b="b" t="t" l="l"/>
              <a:pathLst>
                <a:path h="3184477" w="8670869">
                  <a:moveTo>
                    <a:pt x="0" y="0"/>
                  </a:moveTo>
                  <a:lnTo>
                    <a:pt x="8670869" y="0"/>
                  </a:lnTo>
                  <a:lnTo>
                    <a:pt x="8670869" y="3184477"/>
                  </a:lnTo>
                  <a:lnTo>
                    <a:pt x="0" y="3184477"/>
                  </a:lnTo>
                  <a:lnTo>
                    <a:pt x="0" y="0"/>
                  </a:lnTo>
                  <a:close/>
                </a:path>
              </a:pathLst>
            </a:custGeom>
            <a:blipFill>
              <a:blip r:embed="rId3"/>
              <a:stretch>
                <a:fillRect l="-33561" t="0" r="-39267" b="0"/>
              </a:stretch>
            </a:blipFill>
          </p:spPr>
        </p:sp>
        <p:sp>
          <p:nvSpPr>
            <p:cNvPr name="Freeform 5" id="5"/>
            <p:cNvSpPr/>
            <p:nvPr/>
          </p:nvSpPr>
          <p:spPr>
            <a:xfrm flipH="false" flipV="false" rot="10516286">
              <a:off x="116501" y="351973"/>
              <a:ext cx="8670869" cy="3184477"/>
            </a:xfrm>
            <a:custGeom>
              <a:avLst/>
              <a:gdLst/>
              <a:ahLst/>
              <a:cxnLst/>
              <a:rect r="r" b="b" t="t" l="l"/>
              <a:pathLst>
                <a:path h="3184477" w="8670869">
                  <a:moveTo>
                    <a:pt x="0" y="0"/>
                  </a:moveTo>
                  <a:lnTo>
                    <a:pt x="8670869" y="0"/>
                  </a:lnTo>
                  <a:lnTo>
                    <a:pt x="8670869" y="3184478"/>
                  </a:lnTo>
                  <a:lnTo>
                    <a:pt x="0" y="3184478"/>
                  </a:lnTo>
                  <a:lnTo>
                    <a:pt x="0" y="0"/>
                  </a:lnTo>
                  <a:close/>
                </a:path>
              </a:pathLst>
            </a:custGeom>
            <a:blipFill>
              <a:blip r:embed="rId3"/>
              <a:stretch>
                <a:fillRect l="-33561" t="0" r="-39267" b="0"/>
              </a:stretch>
            </a:blipFill>
          </p:spPr>
        </p:sp>
      </p:grpSp>
      <p:sp>
        <p:nvSpPr>
          <p:cNvPr name="TextBox 6" id="6"/>
          <p:cNvSpPr txBox="true"/>
          <p:nvPr/>
        </p:nvSpPr>
        <p:spPr>
          <a:xfrm rot="0">
            <a:off x="306604" y="365774"/>
            <a:ext cx="6468944" cy="2226920"/>
          </a:xfrm>
          <a:prstGeom prst="rect">
            <a:avLst/>
          </a:prstGeom>
        </p:spPr>
        <p:txBody>
          <a:bodyPr anchor="t" rtlCol="false" tIns="0" lIns="0" bIns="0" rIns="0">
            <a:spAutoFit/>
          </a:bodyPr>
          <a:lstStyle/>
          <a:p>
            <a:pPr>
              <a:lnSpc>
                <a:spcPts val="8560"/>
              </a:lnSpc>
            </a:pPr>
            <a:r>
              <a:rPr lang="en-US" sz="8560" spc="231">
                <a:solidFill>
                  <a:srgbClr val="000000"/>
                </a:solidFill>
                <a:latin typeface="Caveat Brush"/>
              </a:rPr>
              <a:t>SS CODE DI IDE</a:t>
            </a:r>
          </a:p>
        </p:txBody>
      </p:sp>
      <p:sp>
        <p:nvSpPr>
          <p:cNvPr name="Freeform 7" id="7"/>
          <p:cNvSpPr/>
          <p:nvPr/>
        </p:nvSpPr>
        <p:spPr>
          <a:xfrm flipH="false" flipV="false" rot="-426732">
            <a:off x="2856004" y="1638248"/>
            <a:ext cx="3905556" cy="468667"/>
          </a:xfrm>
          <a:custGeom>
            <a:avLst/>
            <a:gdLst/>
            <a:ahLst/>
            <a:cxnLst/>
            <a:rect r="r" b="b" t="t" l="l"/>
            <a:pathLst>
              <a:path h="468667" w="3905556">
                <a:moveTo>
                  <a:pt x="0" y="0"/>
                </a:moveTo>
                <a:lnTo>
                  <a:pt x="3905556" y="0"/>
                </a:lnTo>
                <a:lnTo>
                  <a:pt x="3905556" y="468667"/>
                </a:lnTo>
                <a:lnTo>
                  <a:pt x="0" y="468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991762" y="3437367"/>
            <a:ext cx="10304476" cy="5820933"/>
          </a:xfrm>
          <a:custGeom>
            <a:avLst/>
            <a:gdLst/>
            <a:ahLst/>
            <a:cxnLst/>
            <a:rect r="r" b="b" t="t" l="l"/>
            <a:pathLst>
              <a:path h="5820933" w="10304476">
                <a:moveTo>
                  <a:pt x="0" y="0"/>
                </a:moveTo>
                <a:lnTo>
                  <a:pt x="10304476" y="0"/>
                </a:lnTo>
                <a:lnTo>
                  <a:pt x="10304476" y="5820933"/>
                </a:lnTo>
                <a:lnTo>
                  <a:pt x="0" y="5820933"/>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244145">
            <a:off x="134156" y="-612653"/>
            <a:ext cx="6773719" cy="4021848"/>
            <a:chOff x="0" y="0"/>
            <a:chExt cx="9031625" cy="5362464"/>
          </a:xfrm>
        </p:grpSpPr>
        <p:sp>
          <p:nvSpPr>
            <p:cNvPr name="Freeform 4" id="4"/>
            <p:cNvSpPr/>
            <p:nvPr/>
          </p:nvSpPr>
          <p:spPr>
            <a:xfrm flipH="false" flipV="false" rot="-278853">
              <a:off x="245998" y="1831938"/>
              <a:ext cx="8670869" cy="3184477"/>
            </a:xfrm>
            <a:custGeom>
              <a:avLst/>
              <a:gdLst/>
              <a:ahLst/>
              <a:cxnLst/>
              <a:rect r="r" b="b" t="t" l="l"/>
              <a:pathLst>
                <a:path h="3184477" w="8670869">
                  <a:moveTo>
                    <a:pt x="0" y="0"/>
                  </a:moveTo>
                  <a:lnTo>
                    <a:pt x="8670869" y="0"/>
                  </a:lnTo>
                  <a:lnTo>
                    <a:pt x="8670869" y="3184477"/>
                  </a:lnTo>
                  <a:lnTo>
                    <a:pt x="0" y="3184477"/>
                  </a:lnTo>
                  <a:lnTo>
                    <a:pt x="0" y="0"/>
                  </a:lnTo>
                  <a:close/>
                </a:path>
              </a:pathLst>
            </a:custGeom>
            <a:blipFill>
              <a:blip r:embed="rId3"/>
              <a:stretch>
                <a:fillRect l="-33561" t="0" r="-39267" b="0"/>
              </a:stretch>
            </a:blipFill>
          </p:spPr>
        </p:sp>
        <p:sp>
          <p:nvSpPr>
            <p:cNvPr name="Freeform 5" id="5"/>
            <p:cNvSpPr/>
            <p:nvPr/>
          </p:nvSpPr>
          <p:spPr>
            <a:xfrm flipH="false" flipV="false" rot="10516286">
              <a:off x="116501" y="351973"/>
              <a:ext cx="8670869" cy="3184477"/>
            </a:xfrm>
            <a:custGeom>
              <a:avLst/>
              <a:gdLst/>
              <a:ahLst/>
              <a:cxnLst/>
              <a:rect r="r" b="b" t="t" l="l"/>
              <a:pathLst>
                <a:path h="3184477" w="8670869">
                  <a:moveTo>
                    <a:pt x="0" y="0"/>
                  </a:moveTo>
                  <a:lnTo>
                    <a:pt x="8670869" y="0"/>
                  </a:lnTo>
                  <a:lnTo>
                    <a:pt x="8670869" y="3184478"/>
                  </a:lnTo>
                  <a:lnTo>
                    <a:pt x="0" y="3184478"/>
                  </a:lnTo>
                  <a:lnTo>
                    <a:pt x="0" y="0"/>
                  </a:lnTo>
                  <a:close/>
                </a:path>
              </a:pathLst>
            </a:custGeom>
            <a:blipFill>
              <a:blip r:embed="rId3"/>
              <a:stretch>
                <a:fillRect l="-33561" t="0" r="-39267" b="0"/>
              </a:stretch>
            </a:blipFill>
          </p:spPr>
        </p:sp>
      </p:grpSp>
      <p:sp>
        <p:nvSpPr>
          <p:cNvPr name="TextBox 6" id="6"/>
          <p:cNvSpPr txBox="true"/>
          <p:nvPr/>
        </p:nvSpPr>
        <p:spPr>
          <a:xfrm rot="0">
            <a:off x="306604" y="365774"/>
            <a:ext cx="6468944" cy="2226920"/>
          </a:xfrm>
          <a:prstGeom prst="rect">
            <a:avLst/>
          </a:prstGeom>
        </p:spPr>
        <p:txBody>
          <a:bodyPr anchor="t" rtlCol="false" tIns="0" lIns="0" bIns="0" rIns="0">
            <a:spAutoFit/>
          </a:bodyPr>
          <a:lstStyle/>
          <a:p>
            <a:pPr>
              <a:lnSpc>
                <a:spcPts val="8560"/>
              </a:lnSpc>
            </a:pPr>
            <a:r>
              <a:rPr lang="en-US" sz="8560" spc="231">
                <a:solidFill>
                  <a:srgbClr val="000000"/>
                </a:solidFill>
                <a:latin typeface="Caveat Brush"/>
              </a:rPr>
              <a:t>SS CODE DI IDE</a:t>
            </a:r>
          </a:p>
        </p:txBody>
      </p:sp>
      <p:sp>
        <p:nvSpPr>
          <p:cNvPr name="Freeform 7" id="7"/>
          <p:cNvSpPr/>
          <p:nvPr/>
        </p:nvSpPr>
        <p:spPr>
          <a:xfrm flipH="false" flipV="false" rot="-426732">
            <a:off x="2856004" y="1638248"/>
            <a:ext cx="3905556" cy="468667"/>
          </a:xfrm>
          <a:custGeom>
            <a:avLst/>
            <a:gdLst/>
            <a:ahLst/>
            <a:cxnLst/>
            <a:rect r="r" b="b" t="t" l="l"/>
            <a:pathLst>
              <a:path h="468667" w="3905556">
                <a:moveTo>
                  <a:pt x="0" y="0"/>
                </a:moveTo>
                <a:lnTo>
                  <a:pt x="3905556" y="0"/>
                </a:lnTo>
                <a:lnTo>
                  <a:pt x="3905556" y="468667"/>
                </a:lnTo>
                <a:lnTo>
                  <a:pt x="0" y="468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007153" y="3432897"/>
            <a:ext cx="10273694" cy="5825403"/>
          </a:xfrm>
          <a:custGeom>
            <a:avLst/>
            <a:gdLst/>
            <a:ahLst/>
            <a:cxnLst/>
            <a:rect r="r" b="b" t="t" l="l"/>
            <a:pathLst>
              <a:path h="5825403" w="10273694">
                <a:moveTo>
                  <a:pt x="0" y="0"/>
                </a:moveTo>
                <a:lnTo>
                  <a:pt x="10273694" y="0"/>
                </a:lnTo>
                <a:lnTo>
                  <a:pt x="10273694" y="5825403"/>
                </a:lnTo>
                <a:lnTo>
                  <a:pt x="0" y="5825403"/>
                </a:lnTo>
                <a:lnTo>
                  <a:pt x="0" y="0"/>
                </a:lnTo>
                <a:close/>
              </a:path>
            </a:pathLst>
          </a:custGeom>
          <a:blipFill>
            <a:blip r:embed="rId6"/>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244145">
            <a:off x="134156" y="-612653"/>
            <a:ext cx="6773719" cy="4021848"/>
            <a:chOff x="0" y="0"/>
            <a:chExt cx="9031625" cy="5362464"/>
          </a:xfrm>
        </p:grpSpPr>
        <p:sp>
          <p:nvSpPr>
            <p:cNvPr name="Freeform 4" id="4"/>
            <p:cNvSpPr/>
            <p:nvPr/>
          </p:nvSpPr>
          <p:spPr>
            <a:xfrm flipH="false" flipV="false" rot="-278853">
              <a:off x="245998" y="1831938"/>
              <a:ext cx="8670869" cy="3184477"/>
            </a:xfrm>
            <a:custGeom>
              <a:avLst/>
              <a:gdLst/>
              <a:ahLst/>
              <a:cxnLst/>
              <a:rect r="r" b="b" t="t" l="l"/>
              <a:pathLst>
                <a:path h="3184477" w="8670869">
                  <a:moveTo>
                    <a:pt x="0" y="0"/>
                  </a:moveTo>
                  <a:lnTo>
                    <a:pt x="8670869" y="0"/>
                  </a:lnTo>
                  <a:lnTo>
                    <a:pt x="8670869" y="3184477"/>
                  </a:lnTo>
                  <a:lnTo>
                    <a:pt x="0" y="3184477"/>
                  </a:lnTo>
                  <a:lnTo>
                    <a:pt x="0" y="0"/>
                  </a:lnTo>
                  <a:close/>
                </a:path>
              </a:pathLst>
            </a:custGeom>
            <a:blipFill>
              <a:blip r:embed="rId3"/>
              <a:stretch>
                <a:fillRect l="-33561" t="0" r="-39267" b="0"/>
              </a:stretch>
            </a:blipFill>
          </p:spPr>
        </p:sp>
        <p:sp>
          <p:nvSpPr>
            <p:cNvPr name="Freeform 5" id="5"/>
            <p:cNvSpPr/>
            <p:nvPr/>
          </p:nvSpPr>
          <p:spPr>
            <a:xfrm flipH="false" flipV="false" rot="10516286">
              <a:off x="116501" y="351973"/>
              <a:ext cx="8670869" cy="3184477"/>
            </a:xfrm>
            <a:custGeom>
              <a:avLst/>
              <a:gdLst/>
              <a:ahLst/>
              <a:cxnLst/>
              <a:rect r="r" b="b" t="t" l="l"/>
              <a:pathLst>
                <a:path h="3184477" w="8670869">
                  <a:moveTo>
                    <a:pt x="0" y="0"/>
                  </a:moveTo>
                  <a:lnTo>
                    <a:pt x="8670869" y="0"/>
                  </a:lnTo>
                  <a:lnTo>
                    <a:pt x="8670869" y="3184478"/>
                  </a:lnTo>
                  <a:lnTo>
                    <a:pt x="0" y="3184478"/>
                  </a:lnTo>
                  <a:lnTo>
                    <a:pt x="0" y="0"/>
                  </a:lnTo>
                  <a:close/>
                </a:path>
              </a:pathLst>
            </a:custGeom>
            <a:blipFill>
              <a:blip r:embed="rId3"/>
              <a:stretch>
                <a:fillRect l="-33561" t="0" r="-39267" b="0"/>
              </a:stretch>
            </a:blipFill>
          </p:spPr>
        </p:sp>
      </p:grpSp>
      <p:sp>
        <p:nvSpPr>
          <p:cNvPr name="TextBox 6" id="6"/>
          <p:cNvSpPr txBox="true"/>
          <p:nvPr/>
        </p:nvSpPr>
        <p:spPr>
          <a:xfrm rot="0">
            <a:off x="306604" y="365774"/>
            <a:ext cx="6468944" cy="2226920"/>
          </a:xfrm>
          <a:prstGeom prst="rect">
            <a:avLst/>
          </a:prstGeom>
        </p:spPr>
        <p:txBody>
          <a:bodyPr anchor="t" rtlCol="false" tIns="0" lIns="0" bIns="0" rIns="0">
            <a:spAutoFit/>
          </a:bodyPr>
          <a:lstStyle/>
          <a:p>
            <a:pPr>
              <a:lnSpc>
                <a:spcPts val="8560"/>
              </a:lnSpc>
            </a:pPr>
            <a:r>
              <a:rPr lang="en-US" sz="8560" spc="231">
                <a:solidFill>
                  <a:srgbClr val="000000"/>
                </a:solidFill>
                <a:latin typeface="Caveat Brush"/>
              </a:rPr>
              <a:t>SS TAMPILAN LUARAN</a:t>
            </a:r>
          </a:p>
        </p:txBody>
      </p:sp>
      <p:sp>
        <p:nvSpPr>
          <p:cNvPr name="Freeform 7" id="7"/>
          <p:cNvSpPr/>
          <p:nvPr/>
        </p:nvSpPr>
        <p:spPr>
          <a:xfrm flipH="false" flipV="false" rot="-426732">
            <a:off x="3484140" y="1599212"/>
            <a:ext cx="3270256" cy="392431"/>
          </a:xfrm>
          <a:custGeom>
            <a:avLst/>
            <a:gdLst/>
            <a:ahLst/>
            <a:cxnLst/>
            <a:rect r="r" b="b" t="t" l="l"/>
            <a:pathLst>
              <a:path h="392431" w="3270256">
                <a:moveTo>
                  <a:pt x="0" y="0"/>
                </a:moveTo>
                <a:lnTo>
                  <a:pt x="3270256" y="0"/>
                </a:lnTo>
                <a:lnTo>
                  <a:pt x="3270256" y="392431"/>
                </a:lnTo>
                <a:lnTo>
                  <a:pt x="0" y="3924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438768" y="3625346"/>
            <a:ext cx="7410465" cy="5632954"/>
          </a:xfrm>
          <a:custGeom>
            <a:avLst/>
            <a:gdLst/>
            <a:ahLst/>
            <a:cxnLst/>
            <a:rect r="r" b="b" t="t" l="l"/>
            <a:pathLst>
              <a:path h="5632954" w="7410465">
                <a:moveTo>
                  <a:pt x="0" y="0"/>
                </a:moveTo>
                <a:lnTo>
                  <a:pt x="7410464" y="0"/>
                </a:lnTo>
                <a:lnTo>
                  <a:pt x="7410464" y="5632954"/>
                </a:lnTo>
                <a:lnTo>
                  <a:pt x="0" y="5632954"/>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244145">
            <a:off x="134156" y="-612653"/>
            <a:ext cx="6773719" cy="4021848"/>
            <a:chOff x="0" y="0"/>
            <a:chExt cx="9031625" cy="5362464"/>
          </a:xfrm>
        </p:grpSpPr>
        <p:sp>
          <p:nvSpPr>
            <p:cNvPr name="Freeform 4" id="4"/>
            <p:cNvSpPr/>
            <p:nvPr/>
          </p:nvSpPr>
          <p:spPr>
            <a:xfrm flipH="false" flipV="false" rot="-278853">
              <a:off x="245998" y="1831938"/>
              <a:ext cx="8670869" cy="3184477"/>
            </a:xfrm>
            <a:custGeom>
              <a:avLst/>
              <a:gdLst/>
              <a:ahLst/>
              <a:cxnLst/>
              <a:rect r="r" b="b" t="t" l="l"/>
              <a:pathLst>
                <a:path h="3184477" w="8670869">
                  <a:moveTo>
                    <a:pt x="0" y="0"/>
                  </a:moveTo>
                  <a:lnTo>
                    <a:pt x="8670869" y="0"/>
                  </a:lnTo>
                  <a:lnTo>
                    <a:pt x="8670869" y="3184477"/>
                  </a:lnTo>
                  <a:lnTo>
                    <a:pt x="0" y="3184477"/>
                  </a:lnTo>
                  <a:lnTo>
                    <a:pt x="0" y="0"/>
                  </a:lnTo>
                  <a:close/>
                </a:path>
              </a:pathLst>
            </a:custGeom>
            <a:blipFill>
              <a:blip r:embed="rId3"/>
              <a:stretch>
                <a:fillRect l="-33561" t="0" r="-39267" b="0"/>
              </a:stretch>
            </a:blipFill>
          </p:spPr>
        </p:sp>
        <p:sp>
          <p:nvSpPr>
            <p:cNvPr name="Freeform 5" id="5"/>
            <p:cNvSpPr/>
            <p:nvPr/>
          </p:nvSpPr>
          <p:spPr>
            <a:xfrm flipH="false" flipV="false" rot="10516286">
              <a:off x="116501" y="351973"/>
              <a:ext cx="8670869" cy="3184477"/>
            </a:xfrm>
            <a:custGeom>
              <a:avLst/>
              <a:gdLst/>
              <a:ahLst/>
              <a:cxnLst/>
              <a:rect r="r" b="b" t="t" l="l"/>
              <a:pathLst>
                <a:path h="3184477" w="8670869">
                  <a:moveTo>
                    <a:pt x="0" y="0"/>
                  </a:moveTo>
                  <a:lnTo>
                    <a:pt x="8670869" y="0"/>
                  </a:lnTo>
                  <a:lnTo>
                    <a:pt x="8670869" y="3184478"/>
                  </a:lnTo>
                  <a:lnTo>
                    <a:pt x="0" y="3184478"/>
                  </a:lnTo>
                  <a:lnTo>
                    <a:pt x="0" y="0"/>
                  </a:lnTo>
                  <a:close/>
                </a:path>
              </a:pathLst>
            </a:custGeom>
            <a:blipFill>
              <a:blip r:embed="rId3"/>
              <a:stretch>
                <a:fillRect l="-33561" t="0" r="-39267" b="0"/>
              </a:stretch>
            </a:blipFill>
          </p:spPr>
        </p:sp>
      </p:grpSp>
      <p:sp>
        <p:nvSpPr>
          <p:cNvPr name="TextBox 6" id="6"/>
          <p:cNvSpPr txBox="true"/>
          <p:nvPr/>
        </p:nvSpPr>
        <p:spPr>
          <a:xfrm rot="0">
            <a:off x="306604" y="365774"/>
            <a:ext cx="6468944" cy="2226920"/>
          </a:xfrm>
          <a:prstGeom prst="rect">
            <a:avLst/>
          </a:prstGeom>
        </p:spPr>
        <p:txBody>
          <a:bodyPr anchor="t" rtlCol="false" tIns="0" lIns="0" bIns="0" rIns="0">
            <a:spAutoFit/>
          </a:bodyPr>
          <a:lstStyle/>
          <a:p>
            <a:pPr>
              <a:lnSpc>
                <a:spcPts val="8560"/>
              </a:lnSpc>
            </a:pPr>
            <a:r>
              <a:rPr lang="en-US" sz="8560" spc="231">
                <a:solidFill>
                  <a:srgbClr val="000000"/>
                </a:solidFill>
                <a:latin typeface="Caveat Brush"/>
              </a:rPr>
              <a:t>Halaman GitHub</a:t>
            </a:r>
          </a:p>
        </p:txBody>
      </p:sp>
      <p:sp>
        <p:nvSpPr>
          <p:cNvPr name="Freeform 7" id="7"/>
          <p:cNvSpPr/>
          <p:nvPr/>
        </p:nvSpPr>
        <p:spPr>
          <a:xfrm flipH="false" flipV="false" rot="-426732">
            <a:off x="3484140" y="1599212"/>
            <a:ext cx="3270256" cy="392431"/>
          </a:xfrm>
          <a:custGeom>
            <a:avLst/>
            <a:gdLst/>
            <a:ahLst/>
            <a:cxnLst/>
            <a:rect r="r" b="b" t="t" l="l"/>
            <a:pathLst>
              <a:path h="392431" w="3270256">
                <a:moveTo>
                  <a:pt x="0" y="0"/>
                </a:moveTo>
                <a:lnTo>
                  <a:pt x="3270256" y="0"/>
                </a:lnTo>
                <a:lnTo>
                  <a:pt x="3270256" y="392431"/>
                </a:lnTo>
                <a:lnTo>
                  <a:pt x="0" y="3924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989739" y="2829945"/>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sp>
        <p:nvSpPr>
          <p:cNvPr name="Freeform 3" id="3"/>
          <p:cNvSpPr/>
          <p:nvPr/>
        </p:nvSpPr>
        <p:spPr>
          <a:xfrm flipH="false" flipV="false" rot="0">
            <a:off x="12716531" y="1028700"/>
            <a:ext cx="2443740" cy="2008310"/>
          </a:xfrm>
          <a:custGeom>
            <a:avLst/>
            <a:gdLst/>
            <a:ahLst/>
            <a:cxnLst/>
            <a:rect r="r" b="b" t="t" l="l"/>
            <a:pathLst>
              <a:path h="2008310" w="2443740">
                <a:moveTo>
                  <a:pt x="0" y="0"/>
                </a:moveTo>
                <a:lnTo>
                  <a:pt x="2443740" y="0"/>
                </a:lnTo>
                <a:lnTo>
                  <a:pt x="2443740" y="2008310"/>
                </a:lnTo>
                <a:lnTo>
                  <a:pt x="0" y="20083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351651">
            <a:off x="1779657" y="3057272"/>
            <a:ext cx="2057901" cy="1747345"/>
          </a:xfrm>
          <a:custGeom>
            <a:avLst/>
            <a:gdLst/>
            <a:ahLst/>
            <a:cxnLst/>
            <a:rect r="r" b="b" t="t" l="l"/>
            <a:pathLst>
              <a:path h="1747345" w="2057901">
                <a:moveTo>
                  <a:pt x="0" y="0"/>
                </a:moveTo>
                <a:lnTo>
                  <a:pt x="2057901" y="0"/>
                </a:lnTo>
                <a:lnTo>
                  <a:pt x="2057901" y="1747346"/>
                </a:lnTo>
                <a:lnTo>
                  <a:pt x="0" y="1747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376900">
            <a:off x="2181652" y="6168450"/>
            <a:ext cx="3855053" cy="2320041"/>
          </a:xfrm>
          <a:custGeom>
            <a:avLst/>
            <a:gdLst/>
            <a:ahLst/>
            <a:cxnLst/>
            <a:rect r="r" b="b" t="t" l="l"/>
            <a:pathLst>
              <a:path h="2320041" w="3855053">
                <a:moveTo>
                  <a:pt x="3855052" y="2320041"/>
                </a:moveTo>
                <a:lnTo>
                  <a:pt x="0" y="2320041"/>
                </a:lnTo>
                <a:lnTo>
                  <a:pt x="0" y="0"/>
                </a:lnTo>
                <a:lnTo>
                  <a:pt x="3855052" y="0"/>
                </a:lnTo>
                <a:lnTo>
                  <a:pt x="3855052" y="2320041"/>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892277">
            <a:off x="15446503" y="4170525"/>
            <a:ext cx="821972" cy="3587973"/>
          </a:xfrm>
          <a:custGeom>
            <a:avLst/>
            <a:gdLst/>
            <a:ahLst/>
            <a:cxnLst/>
            <a:rect r="r" b="b" t="t" l="l"/>
            <a:pathLst>
              <a:path h="3587973" w="821972">
                <a:moveTo>
                  <a:pt x="0" y="0"/>
                </a:moveTo>
                <a:lnTo>
                  <a:pt x="821972" y="0"/>
                </a:lnTo>
                <a:lnTo>
                  <a:pt x="821972" y="3587973"/>
                </a:lnTo>
                <a:lnTo>
                  <a:pt x="0" y="35879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343593">
            <a:off x="4202803" y="1308197"/>
            <a:ext cx="8834623" cy="5245495"/>
            <a:chOff x="0" y="0"/>
            <a:chExt cx="11779497" cy="6993994"/>
          </a:xfrm>
        </p:grpSpPr>
        <p:sp>
          <p:nvSpPr>
            <p:cNvPr name="Freeform 8" id="8"/>
            <p:cNvSpPr/>
            <p:nvPr/>
          </p:nvSpPr>
          <p:spPr>
            <a:xfrm flipH="false" flipV="false" rot="-278853">
              <a:off x="320843" y="2389305"/>
              <a:ext cx="11308981" cy="4153354"/>
            </a:xfrm>
            <a:custGeom>
              <a:avLst/>
              <a:gdLst/>
              <a:ahLst/>
              <a:cxnLst/>
              <a:rect r="r" b="b" t="t" l="l"/>
              <a:pathLst>
                <a:path h="4153354" w="11308981">
                  <a:moveTo>
                    <a:pt x="0" y="0"/>
                  </a:moveTo>
                  <a:lnTo>
                    <a:pt x="11308981" y="0"/>
                  </a:lnTo>
                  <a:lnTo>
                    <a:pt x="11308981" y="4153355"/>
                  </a:lnTo>
                  <a:lnTo>
                    <a:pt x="0" y="4153355"/>
                  </a:lnTo>
                  <a:lnTo>
                    <a:pt x="0" y="0"/>
                  </a:lnTo>
                  <a:close/>
                </a:path>
              </a:pathLst>
            </a:custGeom>
            <a:blipFill>
              <a:blip r:embed="rId11"/>
              <a:stretch>
                <a:fillRect l="-33561" t="0" r="-39267" b="0"/>
              </a:stretch>
            </a:blipFill>
          </p:spPr>
        </p:sp>
        <p:sp>
          <p:nvSpPr>
            <p:cNvPr name="Freeform 9" id="9"/>
            <p:cNvSpPr/>
            <p:nvPr/>
          </p:nvSpPr>
          <p:spPr>
            <a:xfrm flipH="false" flipV="false" rot="10516286">
              <a:off x="151946" y="459061"/>
              <a:ext cx="11308981" cy="4153354"/>
            </a:xfrm>
            <a:custGeom>
              <a:avLst/>
              <a:gdLst/>
              <a:ahLst/>
              <a:cxnLst/>
              <a:rect r="r" b="b" t="t" l="l"/>
              <a:pathLst>
                <a:path h="4153354" w="11308981">
                  <a:moveTo>
                    <a:pt x="0" y="0"/>
                  </a:moveTo>
                  <a:lnTo>
                    <a:pt x="11308981" y="0"/>
                  </a:lnTo>
                  <a:lnTo>
                    <a:pt x="11308981" y="4153355"/>
                  </a:lnTo>
                  <a:lnTo>
                    <a:pt x="0" y="4153355"/>
                  </a:lnTo>
                  <a:lnTo>
                    <a:pt x="0" y="0"/>
                  </a:lnTo>
                  <a:close/>
                </a:path>
              </a:pathLst>
            </a:custGeom>
            <a:blipFill>
              <a:blip r:embed="rId11"/>
              <a:stretch>
                <a:fillRect l="-33561" t="0" r="-39267" b="0"/>
              </a:stretch>
            </a:blipFill>
          </p:spPr>
        </p:sp>
      </p:grpSp>
      <p:sp>
        <p:nvSpPr>
          <p:cNvPr name="TextBox 10" id="10"/>
          <p:cNvSpPr txBox="true"/>
          <p:nvPr/>
        </p:nvSpPr>
        <p:spPr>
          <a:xfrm rot="178322">
            <a:off x="4486581" y="2943789"/>
            <a:ext cx="8158631" cy="2388942"/>
          </a:xfrm>
          <a:prstGeom prst="rect">
            <a:avLst/>
          </a:prstGeom>
        </p:spPr>
        <p:txBody>
          <a:bodyPr anchor="t" rtlCol="false" tIns="0" lIns="0" bIns="0" rIns="0">
            <a:spAutoFit/>
          </a:bodyPr>
          <a:lstStyle/>
          <a:p>
            <a:pPr algn="ctr">
              <a:lnSpc>
                <a:spcPts val="17927"/>
              </a:lnSpc>
            </a:pPr>
            <a:r>
              <a:rPr lang="en-US" sz="17927">
                <a:solidFill>
                  <a:srgbClr val="FFFFFF"/>
                </a:solidFill>
                <a:latin typeface="Caveat Brush"/>
              </a:rPr>
              <a:t>THANK</a:t>
            </a:r>
          </a:p>
        </p:txBody>
      </p:sp>
      <p:grpSp>
        <p:nvGrpSpPr>
          <p:cNvPr name="Group 11" id="11"/>
          <p:cNvGrpSpPr/>
          <p:nvPr/>
        </p:nvGrpSpPr>
        <p:grpSpPr>
          <a:xfrm rot="0">
            <a:off x="6152057" y="4270324"/>
            <a:ext cx="8847789" cy="5253312"/>
            <a:chOff x="0" y="0"/>
            <a:chExt cx="11797052" cy="7004416"/>
          </a:xfrm>
        </p:grpSpPr>
        <p:sp>
          <p:nvSpPr>
            <p:cNvPr name="Freeform 12" id="12"/>
            <p:cNvSpPr/>
            <p:nvPr/>
          </p:nvSpPr>
          <p:spPr>
            <a:xfrm flipH="false" flipV="false" rot="-278853">
              <a:off x="321321" y="2392866"/>
              <a:ext cx="11325834" cy="4159544"/>
            </a:xfrm>
            <a:custGeom>
              <a:avLst/>
              <a:gdLst/>
              <a:ahLst/>
              <a:cxnLst/>
              <a:rect r="r" b="b" t="t" l="l"/>
              <a:pathLst>
                <a:path h="4159544" w="11325834">
                  <a:moveTo>
                    <a:pt x="0" y="0"/>
                  </a:moveTo>
                  <a:lnTo>
                    <a:pt x="11325834" y="0"/>
                  </a:lnTo>
                  <a:lnTo>
                    <a:pt x="11325834" y="4159544"/>
                  </a:lnTo>
                  <a:lnTo>
                    <a:pt x="0" y="4159544"/>
                  </a:lnTo>
                  <a:lnTo>
                    <a:pt x="0" y="0"/>
                  </a:lnTo>
                  <a:close/>
                </a:path>
              </a:pathLst>
            </a:custGeom>
            <a:blipFill>
              <a:blip r:embed="rId12"/>
              <a:stretch>
                <a:fillRect l="-33561" t="0" r="-39267" b="0"/>
              </a:stretch>
            </a:blipFill>
          </p:spPr>
        </p:sp>
        <p:sp>
          <p:nvSpPr>
            <p:cNvPr name="Freeform 13" id="13"/>
            <p:cNvSpPr/>
            <p:nvPr/>
          </p:nvSpPr>
          <p:spPr>
            <a:xfrm flipH="false" flipV="false" rot="10516286">
              <a:off x="152172" y="459745"/>
              <a:ext cx="11325834" cy="4159544"/>
            </a:xfrm>
            <a:custGeom>
              <a:avLst/>
              <a:gdLst/>
              <a:ahLst/>
              <a:cxnLst/>
              <a:rect r="r" b="b" t="t" l="l"/>
              <a:pathLst>
                <a:path h="4159544" w="11325834">
                  <a:moveTo>
                    <a:pt x="0" y="0"/>
                  </a:moveTo>
                  <a:lnTo>
                    <a:pt x="11325835" y="0"/>
                  </a:lnTo>
                  <a:lnTo>
                    <a:pt x="11325835" y="4159544"/>
                  </a:lnTo>
                  <a:lnTo>
                    <a:pt x="0" y="4159544"/>
                  </a:lnTo>
                  <a:lnTo>
                    <a:pt x="0" y="0"/>
                  </a:lnTo>
                  <a:close/>
                </a:path>
              </a:pathLst>
            </a:custGeom>
            <a:blipFill>
              <a:blip r:embed="rId12"/>
              <a:stretch>
                <a:fillRect l="-33561" t="0" r="-39267" b="0"/>
              </a:stretch>
            </a:blipFill>
          </p:spPr>
        </p:sp>
      </p:grpSp>
      <p:sp>
        <p:nvSpPr>
          <p:cNvPr name="TextBox 14" id="14"/>
          <p:cNvSpPr txBox="true"/>
          <p:nvPr/>
        </p:nvSpPr>
        <p:spPr>
          <a:xfrm rot="-225624">
            <a:off x="6968355" y="5859297"/>
            <a:ext cx="7233636" cy="2422599"/>
          </a:xfrm>
          <a:prstGeom prst="rect">
            <a:avLst/>
          </a:prstGeom>
        </p:spPr>
        <p:txBody>
          <a:bodyPr anchor="t" rtlCol="false" tIns="0" lIns="0" bIns="0" rIns="0">
            <a:spAutoFit/>
          </a:bodyPr>
          <a:lstStyle/>
          <a:p>
            <a:pPr algn="ctr">
              <a:lnSpc>
                <a:spcPts val="18229"/>
              </a:lnSpc>
            </a:pPr>
            <a:r>
              <a:rPr lang="en-US" sz="18229" spc="929">
                <a:solidFill>
                  <a:srgbClr val="000000"/>
                </a:solidFill>
                <a:latin typeface="Caveat Brush"/>
              </a:rPr>
              <a:t>YOU</a:t>
            </a:r>
          </a:p>
        </p:txBody>
      </p:sp>
      <p:sp>
        <p:nvSpPr>
          <p:cNvPr name="TextBox 15" id="15"/>
          <p:cNvSpPr txBox="true"/>
          <p:nvPr/>
        </p:nvSpPr>
        <p:spPr>
          <a:xfrm rot="0">
            <a:off x="1103335" y="943561"/>
            <a:ext cx="4958001" cy="934799"/>
          </a:xfrm>
          <a:prstGeom prst="rect">
            <a:avLst/>
          </a:prstGeom>
        </p:spPr>
        <p:txBody>
          <a:bodyPr anchor="t" rtlCol="false" tIns="0" lIns="0" bIns="0" rIns="0">
            <a:spAutoFit/>
          </a:bodyPr>
          <a:lstStyle/>
          <a:p>
            <a:pPr>
              <a:lnSpc>
                <a:spcPts val="3476"/>
              </a:lnSpc>
            </a:pPr>
            <a:r>
              <a:rPr lang="en-US" sz="3584" spc="275">
                <a:solidFill>
                  <a:srgbClr val="FFFFFF"/>
                </a:solidFill>
                <a:latin typeface="Childos Arabic Semi-Bold"/>
              </a:rPr>
              <a:t>Pemrograman Berorientasi Objek</a:t>
            </a:r>
          </a:p>
        </p:txBody>
      </p:sp>
      <p:sp>
        <p:nvSpPr>
          <p:cNvPr name="Freeform 16" id="16"/>
          <p:cNvSpPr/>
          <p:nvPr/>
        </p:nvSpPr>
        <p:spPr>
          <a:xfrm flipH="false" flipV="false" rot="-89600">
            <a:off x="14090912" y="9549041"/>
            <a:ext cx="3552850" cy="426342"/>
          </a:xfrm>
          <a:custGeom>
            <a:avLst/>
            <a:gdLst/>
            <a:ahLst/>
            <a:cxnLst/>
            <a:rect r="r" b="b" t="t" l="l"/>
            <a:pathLst>
              <a:path h="426342" w="3552850">
                <a:moveTo>
                  <a:pt x="0" y="0"/>
                </a:moveTo>
                <a:lnTo>
                  <a:pt x="3552850" y="0"/>
                </a:lnTo>
                <a:lnTo>
                  <a:pt x="3552850" y="426342"/>
                </a:lnTo>
                <a:lnTo>
                  <a:pt x="0" y="4263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12746643" y="8361426"/>
            <a:ext cx="4647667" cy="575654"/>
          </a:xfrm>
          <a:prstGeom prst="rect">
            <a:avLst/>
          </a:prstGeom>
        </p:spPr>
        <p:txBody>
          <a:bodyPr anchor="t" rtlCol="false" tIns="0" lIns="0" bIns="0" rIns="0">
            <a:spAutoFit/>
          </a:bodyPr>
          <a:lstStyle/>
          <a:p>
            <a:pPr algn="r">
              <a:lnSpc>
                <a:spcPts val="4211"/>
              </a:lnSpc>
            </a:pPr>
            <a:r>
              <a:rPr lang="en-US" sz="3599">
                <a:solidFill>
                  <a:srgbClr val="FFFFFF"/>
                </a:solidFill>
                <a:latin typeface="Childos Arabic Semi-Bold"/>
              </a:rPr>
              <a:t>Alief Lutphi Wibowo</a:t>
            </a:r>
          </a:p>
          <a:p>
            <a:pPr algn="r">
              <a:lnSpc>
                <a:spcPts val="4211"/>
              </a:lnSpc>
            </a:pPr>
          </a:p>
        </p:txBody>
      </p:sp>
      <p:sp>
        <p:nvSpPr>
          <p:cNvPr name="TextBox 18" id="18"/>
          <p:cNvSpPr txBox="true"/>
          <p:nvPr/>
        </p:nvSpPr>
        <p:spPr>
          <a:xfrm rot="0">
            <a:off x="12589953" y="8908505"/>
            <a:ext cx="4647667" cy="575654"/>
          </a:xfrm>
          <a:prstGeom prst="rect">
            <a:avLst/>
          </a:prstGeom>
        </p:spPr>
        <p:txBody>
          <a:bodyPr anchor="t" rtlCol="false" tIns="0" lIns="0" bIns="0" rIns="0">
            <a:spAutoFit/>
          </a:bodyPr>
          <a:lstStyle/>
          <a:p>
            <a:pPr algn="r">
              <a:lnSpc>
                <a:spcPts val="4211"/>
              </a:lnSpc>
            </a:pPr>
            <a:r>
              <a:rPr lang="en-US" sz="3599">
                <a:solidFill>
                  <a:srgbClr val="FFFFFF"/>
                </a:solidFill>
                <a:latin typeface="Childos Arabic Semi-Bold"/>
              </a:rPr>
              <a:t>2200018215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0">
            <a:off x="2471395" y="768760"/>
            <a:ext cx="13345209" cy="8749480"/>
            <a:chOff x="0" y="0"/>
            <a:chExt cx="17793612" cy="11665973"/>
          </a:xfrm>
        </p:grpSpPr>
        <p:sp>
          <p:nvSpPr>
            <p:cNvPr name="Freeform 4" id="4"/>
            <p:cNvSpPr/>
            <p:nvPr/>
          </p:nvSpPr>
          <p:spPr>
            <a:xfrm flipH="true" flipV="true" rot="0">
              <a:off x="0" y="543779"/>
              <a:ext cx="17366764" cy="11122194"/>
            </a:xfrm>
            <a:custGeom>
              <a:avLst/>
              <a:gdLst/>
              <a:ahLst/>
              <a:cxnLst/>
              <a:rect r="r" b="b" t="t" l="l"/>
              <a:pathLst>
                <a:path h="11122194" w="17366764">
                  <a:moveTo>
                    <a:pt x="17366764" y="11122194"/>
                  </a:moveTo>
                  <a:lnTo>
                    <a:pt x="0" y="11122194"/>
                  </a:lnTo>
                  <a:lnTo>
                    <a:pt x="0" y="0"/>
                  </a:lnTo>
                  <a:lnTo>
                    <a:pt x="17366764" y="0"/>
                  </a:lnTo>
                  <a:lnTo>
                    <a:pt x="17366764" y="11122194"/>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5" id="5"/>
            <p:cNvSpPr/>
            <p:nvPr/>
          </p:nvSpPr>
          <p:spPr>
            <a:xfrm flipH="false" flipV="false" rot="0">
              <a:off x="0" y="0"/>
              <a:ext cx="17793612" cy="10222856"/>
            </a:xfrm>
            <a:custGeom>
              <a:avLst/>
              <a:gdLst/>
              <a:ahLst/>
              <a:cxnLst/>
              <a:rect r="r" b="b" t="t" l="l"/>
              <a:pathLst>
                <a:path h="10222856" w="17793612">
                  <a:moveTo>
                    <a:pt x="0" y="0"/>
                  </a:moveTo>
                  <a:lnTo>
                    <a:pt x="17793612" y="0"/>
                  </a:lnTo>
                  <a:lnTo>
                    <a:pt x="17793612" y="10222856"/>
                  </a:lnTo>
                  <a:lnTo>
                    <a:pt x="0" y="10222856"/>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grpSp>
      <p:sp>
        <p:nvSpPr>
          <p:cNvPr name="TextBox 6" id="6"/>
          <p:cNvSpPr txBox="true"/>
          <p:nvPr/>
        </p:nvSpPr>
        <p:spPr>
          <a:xfrm rot="0">
            <a:off x="3204154" y="3891569"/>
            <a:ext cx="11879691" cy="5058936"/>
          </a:xfrm>
          <a:prstGeom prst="rect">
            <a:avLst/>
          </a:prstGeom>
        </p:spPr>
        <p:txBody>
          <a:bodyPr anchor="t" rtlCol="false" tIns="0" lIns="0" bIns="0" rIns="0">
            <a:spAutoFit/>
          </a:bodyPr>
          <a:lstStyle/>
          <a:p>
            <a:pPr algn="just">
              <a:lnSpc>
                <a:spcPts val="3658"/>
              </a:lnSpc>
            </a:pPr>
            <a:r>
              <a:rPr lang="en-US" sz="3126">
                <a:solidFill>
                  <a:srgbClr val="000000"/>
                </a:solidFill>
                <a:latin typeface="Childos Arabic Semi-Bold"/>
              </a:rPr>
              <a:t>Aplikasi yang telah dibuat merupakan program konversi suhu yang bersifat dinamis. Pengguna dapat memilih jenis suhu awal (Celsius, Fahrenheit, atau Kelvin), memasukkan suhu yang akan dikonversi, dan memilih jenis suhu konversi. Dengan menggunakan konsep polimorfisme, pewarisan, dan abstract class, program dapat menangani berbagai jenis suhu dengan fleksibilitas. Input pengguna divalidasi untuk memastikan keakuratan konversi, dan hasil konversi ditampilkan dengan jelas kepada pengguna. Aplikasi ini memberikan pengguna kemampuan untuk dengan mudah mengubah jenis suhu dan menjalankan konversi sesuai kebutuhan tanpa mengubah struktur program secara signifikan.</a:t>
            </a:r>
          </a:p>
          <a:p>
            <a:pPr algn="just">
              <a:lnSpc>
                <a:spcPts val="3658"/>
              </a:lnSpc>
            </a:pPr>
          </a:p>
        </p:txBody>
      </p:sp>
      <p:sp>
        <p:nvSpPr>
          <p:cNvPr name="TextBox 7" id="7"/>
          <p:cNvSpPr txBox="true"/>
          <p:nvPr/>
        </p:nvSpPr>
        <p:spPr>
          <a:xfrm rot="0">
            <a:off x="3791073" y="1774521"/>
            <a:ext cx="10601444" cy="1339751"/>
          </a:xfrm>
          <a:prstGeom prst="rect">
            <a:avLst/>
          </a:prstGeom>
        </p:spPr>
        <p:txBody>
          <a:bodyPr anchor="t" rtlCol="false" tIns="0" lIns="0" bIns="0" rIns="0">
            <a:spAutoFit/>
          </a:bodyPr>
          <a:lstStyle/>
          <a:p>
            <a:pPr algn="ctr">
              <a:lnSpc>
                <a:spcPts val="10000"/>
              </a:lnSpc>
            </a:pPr>
            <a:r>
              <a:rPr lang="en-US" sz="10000">
                <a:solidFill>
                  <a:srgbClr val="000000"/>
                </a:solidFill>
                <a:latin typeface="Caveat Brush"/>
              </a:rPr>
              <a:t>Deskripsi Aplikasi</a:t>
            </a:r>
          </a:p>
        </p:txBody>
      </p:sp>
      <p:sp>
        <p:nvSpPr>
          <p:cNvPr name="Freeform 8" id="8"/>
          <p:cNvSpPr/>
          <p:nvPr/>
        </p:nvSpPr>
        <p:spPr>
          <a:xfrm flipH="false" flipV="false" rot="978893">
            <a:off x="577407" y="1654243"/>
            <a:ext cx="3787976" cy="3113028"/>
          </a:xfrm>
          <a:custGeom>
            <a:avLst/>
            <a:gdLst/>
            <a:ahLst/>
            <a:cxnLst/>
            <a:rect r="r" b="b" t="t" l="l"/>
            <a:pathLst>
              <a:path h="3113028" w="3787976">
                <a:moveTo>
                  <a:pt x="0" y="0"/>
                </a:moveTo>
                <a:lnTo>
                  <a:pt x="3787977" y="0"/>
                </a:lnTo>
                <a:lnTo>
                  <a:pt x="3787977" y="3113028"/>
                </a:lnTo>
                <a:lnTo>
                  <a:pt x="0" y="3113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886782" y="3210757"/>
            <a:ext cx="2410025" cy="578406"/>
          </a:xfrm>
          <a:custGeom>
            <a:avLst/>
            <a:gdLst/>
            <a:ahLst/>
            <a:cxnLst/>
            <a:rect r="r" b="b" t="t" l="l"/>
            <a:pathLst>
              <a:path h="578406" w="2410025">
                <a:moveTo>
                  <a:pt x="0" y="0"/>
                </a:moveTo>
                <a:lnTo>
                  <a:pt x="2410026" y="0"/>
                </a:lnTo>
                <a:lnTo>
                  <a:pt x="2410026" y="578406"/>
                </a:lnTo>
                <a:lnTo>
                  <a:pt x="0" y="578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0800000">
            <a:off x="16043249" y="5845336"/>
            <a:ext cx="3616821" cy="3412964"/>
          </a:xfrm>
          <a:custGeom>
            <a:avLst/>
            <a:gdLst/>
            <a:ahLst/>
            <a:cxnLst/>
            <a:rect r="r" b="b" t="t" l="l"/>
            <a:pathLst>
              <a:path h="3412964" w="3616821">
                <a:moveTo>
                  <a:pt x="0" y="0"/>
                </a:moveTo>
                <a:lnTo>
                  <a:pt x="3616821" y="0"/>
                </a:lnTo>
                <a:lnTo>
                  <a:pt x="3616821" y="3412964"/>
                </a:lnTo>
                <a:lnTo>
                  <a:pt x="0" y="34129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sp>
        <p:nvSpPr>
          <p:cNvPr name="Freeform 3" id="3"/>
          <p:cNvSpPr/>
          <p:nvPr/>
        </p:nvSpPr>
        <p:spPr>
          <a:xfrm flipH="false" flipV="false" rot="0">
            <a:off x="1245795" y="4583200"/>
            <a:ext cx="3299660" cy="3281662"/>
          </a:xfrm>
          <a:custGeom>
            <a:avLst/>
            <a:gdLst/>
            <a:ahLst/>
            <a:cxnLst/>
            <a:rect r="r" b="b" t="t" l="l"/>
            <a:pathLst>
              <a:path h="3281662" w="3299660">
                <a:moveTo>
                  <a:pt x="0" y="0"/>
                </a:moveTo>
                <a:lnTo>
                  <a:pt x="3299661" y="0"/>
                </a:lnTo>
                <a:lnTo>
                  <a:pt x="3299661" y="3281662"/>
                </a:lnTo>
                <a:lnTo>
                  <a:pt x="0" y="3281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241061" y="4583200"/>
            <a:ext cx="3299660" cy="3281662"/>
          </a:xfrm>
          <a:custGeom>
            <a:avLst/>
            <a:gdLst/>
            <a:ahLst/>
            <a:cxnLst/>
            <a:rect r="r" b="b" t="t" l="l"/>
            <a:pathLst>
              <a:path h="3281662" w="3299660">
                <a:moveTo>
                  <a:pt x="0" y="0"/>
                </a:moveTo>
                <a:lnTo>
                  <a:pt x="3299660" y="0"/>
                </a:lnTo>
                <a:lnTo>
                  <a:pt x="3299660" y="3281662"/>
                </a:lnTo>
                <a:lnTo>
                  <a:pt x="0" y="32816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231353" y="4583200"/>
            <a:ext cx="3299660" cy="3281662"/>
          </a:xfrm>
          <a:custGeom>
            <a:avLst/>
            <a:gdLst/>
            <a:ahLst/>
            <a:cxnLst/>
            <a:rect r="r" b="b" t="t" l="l"/>
            <a:pathLst>
              <a:path h="3281662" w="3299660">
                <a:moveTo>
                  <a:pt x="0" y="0"/>
                </a:moveTo>
                <a:lnTo>
                  <a:pt x="3299660" y="0"/>
                </a:lnTo>
                <a:lnTo>
                  <a:pt x="3299660" y="3281662"/>
                </a:lnTo>
                <a:lnTo>
                  <a:pt x="0" y="32816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245795" y="5520263"/>
            <a:ext cx="3299941" cy="2257202"/>
          </a:xfrm>
          <a:prstGeom prst="rect">
            <a:avLst/>
          </a:prstGeom>
        </p:spPr>
        <p:txBody>
          <a:bodyPr anchor="t" rtlCol="false" tIns="0" lIns="0" bIns="0" rIns="0">
            <a:spAutoFit/>
          </a:bodyPr>
          <a:lstStyle/>
          <a:p>
            <a:pPr algn="ctr">
              <a:lnSpc>
                <a:spcPts val="5849"/>
              </a:lnSpc>
            </a:pPr>
            <a:r>
              <a:rPr lang="en-US" sz="4999">
                <a:solidFill>
                  <a:srgbClr val="FFFFFF"/>
                </a:solidFill>
                <a:latin typeface="Childos Arabic Semi-Bold"/>
              </a:rPr>
              <a:t>MEMILIH JENIS</a:t>
            </a:r>
          </a:p>
          <a:p>
            <a:pPr algn="ctr">
              <a:lnSpc>
                <a:spcPts val="5849"/>
              </a:lnSpc>
            </a:pPr>
            <a:r>
              <a:rPr lang="en-US" sz="4999">
                <a:solidFill>
                  <a:srgbClr val="FFFFFF"/>
                </a:solidFill>
                <a:latin typeface="Childos Arabic Semi-Bold"/>
              </a:rPr>
              <a:t> SUHU AWAL</a:t>
            </a:r>
          </a:p>
        </p:txBody>
      </p:sp>
      <p:sp>
        <p:nvSpPr>
          <p:cNvPr name="TextBox 7" id="7"/>
          <p:cNvSpPr txBox="true"/>
          <p:nvPr/>
        </p:nvSpPr>
        <p:spPr>
          <a:xfrm rot="0">
            <a:off x="5241061" y="5520263"/>
            <a:ext cx="3218767" cy="2257202"/>
          </a:xfrm>
          <a:prstGeom prst="rect">
            <a:avLst/>
          </a:prstGeom>
        </p:spPr>
        <p:txBody>
          <a:bodyPr anchor="t" rtlCol="false" tIns="0" lIns="0" bIns="0" rIns="0">
            <a:spAutoFit/>
          </a:bodyPr>
          <a:lstStyle/>
          <a:p>
            <a:pPr algn="ctr">
              <a:lnSpc>
                <a:spcPts val="5849"/>
              </a:lnSpc>
            </a:pPr>
            <a:r>
              <a:rPr lang="en-US" sz="4999">
                <a:solidFill>
                  <a:srgbClr val="FFFFFF"/>
                </a:solidFill>
                <a:latin typeface="Childos Arabic Semi-Bold"/>
              </a:rPr>
              <a:t>MASUKKAN NILAI</a:t>
            </a:r>
          </a:p>
          <a:p>
            <a:pPr algn="ctr">
              <a:lnSpc>
                <a:spcPts val="5849"/>
              </a:lnSpc>
            </a:pPr>
            <a:r>
              <a:rPr lang="en-US" sz="4999">
                <a:solidFill>
                  <a:srgbClr val="FFFFFF"/>
                </a:solidFill>
                <a:latin typeface="Childos Arabic Semi-Bold"/>
              </a:rPr>
              <a:t>SUHU AWAL</a:t>
            </a:r>
          </a:p>
        </p:txBody>
      </p:sp>
      <p:sp>
        <p:nvSpPr>
          <p:cNvPr name="TextBox 8" id="8"/>
          <p:cNvSpPr txBox="true"/>
          <p:nvPr/>
        </p:nvSpPr>
        <p:spPr>
          <a:xfrm rot="0">
            <a:off x="1318163" y="4595576"/>
            <a:ext cx="3154924" cy="853964"/>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Caveat Brush"/>
              </a:rPr>
              <a:t>01</a:t>
            </a:r>
          </a:p>
        </p:txBody>
      </p:sp>
      <p:sp>
        <p:nvSpPr>
          <p:cNvPr name="TextBox 9" id="9"/>
          <p:cNvSpPr txBox="true"/>
          <p:nvPr/>
        </p:nvSpPr>
        <p:spPr>
          <a:xfrm rot="0">
            <a:off x="5379026" y="4595576"/>
            <a:ext cx="3161696" cy="853964"/>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Caveat Brush"/>
              </a:rPr>
              <a:t>02</a:t>
            </a:r>
          </a:p>
        </p:txBody>
      </p:sp>
      <p:sp>
        <p:nvSpPr>
          <p:cNvPr name="TextBox 10" id="10"/>
          <p:cNvSpPr txBox="true"/>
          <p:nvPr/>
        </p:nvSpPr>
        <p:spPr>
          <a:xfrm rot="0">
            <a:off x="9413099" y="4595576"/>
            <a:ext cx="3144765" cy="853964"/>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Caveat Brush"/>
              </a:rPr>
              <a:t>03</a:t>
            </a:r>
          </a:p>
        </p:txBody>
      </p:sp>
      <p:grpSp>
        <p:nvGrpSpPr>
          <p:cNvPr name="Group 11" id="11"/>
          <p:cNvGrpSpPr/>
          <p:nvPr/>
        </p:nvGrpSpPr>
        <p:grpSpPr>
          <a:xfrm rot="244145">
            <a:off x="7777188" y="886392"/>
            <a:ext cx="6773719" cy="4021848"/>
            <a:chOff x="0" y="0"/>
            <a:chExt cx="9031625" cy="5362464"/>
          </a:xfrm>
        </p:grpSpPr>
        <p:sp>
          <p:nvSpPr>
            <p:cNvPr name="Freeform 12" id="12"/>
            <p:cNvSpPr/>
            <p:nvPr/>
          </p:nvSpPr>
          <p:spPr>
            <a:xfrm flipH="false" flipV="false" rot="-278853">
              <a:off x="245998" y="1831938"/>
              <a:ext cx="8670869" cy="3184477"/>
            </a:xfrm>
            <a:custGeom>
              <a:avLst/>
              <a:gdLst/>
              <a:ahLst/>
              <a:cxnLst/>
              <a:rect r="r" b="b" t="t" l="l"/>
              <a:pathLst>
                <a:path h="3184477" w="8670869">
                  <a:moveTo>
                    <a:pt x="0" y="0"/>
                  </a:moveTo>
                  <a:lnTo>
                    <a:pt x="8670869" y="0"/>
                  </a:lnTo>
                  <a:lnTo>
                    <a:pt x="8670869" y="3184477"/>
                  </a:lnTo>
                  <a:lnTo>
                    <a:pt x="0" y="3184477"/>
                  </a:lnTo>
                  <a:lnTo>
                    <a:pt x="0" y="0"/>
                  </a:lnTo>
                  <a:close/>
                </a:path>
              </a:pathLst>
            </a:custGeom>
            <a:blipFill>
              <a:blip r:embed="rId9"/>
              <a:stretch>
                <a:fillRect l="-33561" t="0" r="-39267" b="0"/>
              </a:stretch>
            </a:blipFill>
          </p:spPr>
        </p:sp>
        <p:sp>
          <p:nvSpPr>
            <p:cNvPr name="Freeform 13" id="13"/>
            <p:cNvSpPr/>
            <p:nvPr/>
          </p:nvSpPr>
          <p:spPr>
            <a:xfrm flipH="false" flipV="false" rot="10516286">
              <a:off x="116501" y="351973"/>
              <a:ext cx="8670869" cy="3184477"/>
            </a:xfrm>
            <a:custGeom>
              <a:avLst/>
              <a:gdLst/>
              <a:ahLst/>
              <a:cxnLst/>
              <a:rect r="r" b="b" t="t" l="l"/>
              <a:pathLst>
                <a:path h="3184477" w="8670869">
                  <a:moveTo>
                    <a:pt x="0" y="0"/>
                  </a:moveTo>
                  <a:lnTo>
                    <a:pt x="8670869" y="0"/>
                  </a:lnTo>
                  <a:lnTo>
                    <a:pt x="8670869" y="3184478"/>
                  </a:lnTo>
                  <a:lnTo>
                    <a:pt x="0" y="3184478"/>
                  </a:lnTo>
                  <a:lnTo>
                    <a:pt x="0" y="0"/>
                  </a:lnTo>
                  <a:close/>
                </a:path>
              </a:pathLst>
            </a:custGeom>
            <a:blipFill>
              <a:blip r:embed="rId9"/>
              <a:stretch>
                <a:fillRect l="-33561" t="0" r="-39267" b="0"/>
              </a:stretch>
            </a:blipFill>
          </p:spPr>
        </p:sp>
      </p:grpSp>
      <p:sp>
        <p:nvSpPr>
          <p:cNvPr name="TextBox 14" id="14"/>
          <p:cNvSpPr txBox="true"/>
          <p:nvPr/>
        </p:nvSpPr>
        <p:spPr>
          <a:xfrm rot="18520">
            <a:off x="7618654" y="2338154"/>
            <a:ext cx="7128484" cy="1321031"/>
          </a:xfrm>
          <a:prstGeom prst="rect">
            <a:avLst/>
          </a:prstGeom>
        </p:spPr>
        <p:txBody>
          <a:bodyPr anchor="t" rtlCol="false" tIns="0" lIns="0" bIns="0" rIns="0">
            <a:spAutoFit/>
          </a:bodyPr>
          <a:lstStyle/>
          <a:p>
            <a:pPr algn="ctr">
              <a:lnSpc>
                <a:spcPts val="10013"/>
              </a:lnSpc>
            </a:pPr>
            <a:r>
              <a:rPr lang="en-US" sz="10013" spc="220">
                <a:solidFill>
                  <a:srgbClr val="000000"/>
                </a:solidFill>
                <a:latin typeface="Caveat Brush"/>
              </a:rPr>
              <a:t>APLIKASI</a:t>
            </a:r>
          </a:p>
        </p:txBody>
      </p:sp>
      <p:grpSp>
        <p:nvGrpSpPr>
          <p:cNvPr name="Group 15" id="15"/>
          <p:cNvGrpSpPr/>
          <p:nvPr/>
        </p:nvGrpSpPr>
        <p:grpSpPr>
          <a:xfrm rot="236496">
            <a:off x="3918690" y="1485428"/>
            <a:ext cx="4755890" cy="2823776"/>
            <a:chOff x="0" y="0"/>
            <a:chExt cx="6341187" cy="3765035"/>
          </a:xfrm>
        </p:grpSpPr>
        <p:sp>
          <p:nvSpPr>
            <p:cNvPr name="Freeform 16" id="16"/>
            <p:cNvSpPr/>
            <p:nvPr/>
          </p:nvSpPr>
          <p:spPr>
            <a:xfrm flipH="false" flipV="false" rot="-278853">
              <a:off x="172717" y="1286221"/>
              <a:ext cx="6087897" cy="2235851"/>
            </a:xfrm>
            <a:custGeom>
              <a:avLst/>
              <a:gdLst/>
              <a:ahLst/>
              <a:cxnLst/>
              <a:rect r="r" b="b" t="t" l="l"/>
              <a:pathLst>
                <a:path h="2235851" w="6087897">
                  <a:moveTo>
                    <a:pt x="0" y="0"/>
                  </a:moveTo>
                  <a:lnTo>
                    <a:pt x="6087897" y="0"/>
                  </a:lnTo>
                  <a:lnTo>
                    <a:pt x="6087897" y="2235850"/>
                  </a:lnTo>
                  <a:lnTo>
                    <a:pt x="0" y="2235850"/>
                  </a:lnTo>
                  <a:lnTo>
                    <a:pt x="0" y="0"/>
                  </a:lnTo>
                  <a:close/>
                </a:path>
              </a:pathLst>
            </a:custGeom>
            <a:blipFill>
              <a:blip r:embed="rId10"/>
              <a:stretch>
                <a:fillRect l="-33561" t="0" r="-39267" b="0"/>
              </a:stretch>
            </a:blipFill>
          </p:spPr>
        </p:sp>
        <p:sp>
          <p:nvSpPr>
            <p:cNvPr name="Freeform 17" id="17"/>
            <p:cNvSpPr/>
            <p:nvPr/>
          </p:nvSpPr>
          <p:spPr>
            <a:xfrm flipH="false" flipV="false" rot="10516286">
              <a:off x="81796" y="247124"/>
              <a:ext cx="6087897" cy="2235851"/>
            </a:xfrm>
            <a:custGeom>
              <a:avLst/>
              <a:gdLst/>
              <a:ahLst/>
              <a:cxnLst/>
              <a:rect r="r" b="b" t="t" l="l"/>
              <a:pathLst>
                <a:path h="2235851" w="6087897">
                  <a:moveTo>
                    <a:pt x="0" y="0"/>
                  </a:moveTo>
                  <a:lnTo>
                    <a:pt x="6087897" y="0"/>
                  </a:lnTo>
                  <a:lnTo>
                    <a:pt x="6087897" y="2235850"/>
                  </a:lnTo>
                  <a:lnTo>
                    <a:pt x="0" y="2235850"/>
                  </a:lnTo>
                  <a:lnTo>
                    <a:pt x="0" y="0"/>
                  </a:lnTo>
                  <a:close/>
                </a:path>
              </a:pathLst>
            </a:custGeom>
            <a:blipFill>
              <a:blip r:embed="rId10"/>
              <a:stretch>
                <a:fillRect l="-33561" t="0" r="-39267" b="0"/>
              </a:stretch>
            </a:blipFill>
          </p:spPr>
        </p:sp>
      </p:grpSp>
      <p:sp>
        <p:nvSpPr>
          <p:cNvPr name="TextBox 18" id="18"/>
          <p:cNvSpPr txBox="true"/>
          <p:nvPr/>
        </p:nvSpPr>
        <p:spPr>
          <a:xfrm rot="71225">
            <a:off x="3600971" y="2442240"/>
            <a:ext cx="5611062" cy="1118040"/>
          </a:xfrm>
          <a:prstGeom prst="rect">
            <a:avLst/>
          </a:prstGeom>
        </p:spPr>
        <p:txBody>
          <a:bodyPr anchor="t" rtlCol="false" tIns="0" lIns="0" bIns="0" rIns="0">
            <a:spAutoFit/>
          </a:bodyPr>
          <a:lstStyle/>
          <a:p>
            <a:pPr algn="ctr">
              <a:lnSpc>
                <a:spcPts val="8466"/>
              </a:lnSpc>
            </a:pPr>
            <a:r>
              <a:rPr lang="en-US" sz="8466">
                <a:solidFill>
                  <a:srgbClr val="FFFFFF"/>
                </a:solidFill>
                <a:latin typeface="Caveat Brush"/>
              </a:rPr>
              <a:t>FITUR</a:t>
            </a:r>
          </a:p>
        </p:txBody>
      </p:sp>
      <p:sp>
        <p:nvSpPr>
          <p:cNvPr name="Freeform 19" id="19"/>
          <p:cNvSpPr/>
          <p:nvPr/>
        </p:nvSpPr>
        <p:spPr>
          <a:xfrm flipH="true" flipV="true" rot="1865233">
            <a:off x="560799" y="1284351"/>
            <a:ext cx="3677364" cy="2213105"/>
          </a:xfrm>
          <a:custGeom>
            <a:avLst/>
            <a:gdLst/>
            <a:ahLst/>
            <a:cxnLst/>
            <a:rect r="r" b="b" t="t" l="l"/>
            <a:pathLst>
              <a:path h="2213105" w="3677364">
                <a:moveTo>
                  <a:pt x="3677364" y="2213105"/>
                </a:moveTo>
                <a:lnTo>
                  <a:pt x="0" y="2213105"/>
                </a:lnTo>
                <a:lnTo>
                  <a:pt x="0" y="0"/>
                </a:lnTo>
                <a:lnTo>
                  <a:pt x="3677364" y="0"/>
                </a:lnTo>
                <a:lnTo>
                  <a:pt x="3677364" y="2213105"/>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true" rot="-7297484">
            <a:off x="14177089" y="1330784"/>
            <a:ext cx="3677364" cy="2213105"/>
          </a:xfrm>
          <a:custGeom>
            <a:avLst/>
            <a:gdLst/>
            <a:ahLst/>
            <a:cxnLst/>
            <a:rect r="r" b="b" t="t" l="l"/>
            <a:pathLst>
              <a:path h="2213105" w="3677364">
                <a:moveTo>
                  <a:pt x="0" y="2213105"/>
                </a:moveTo>
                <a:lnTo>
                  <a:pt x="3677364" y="2213105"/>
                </a:lnTo>
                <a:lnTo>
                  <a:pt x="3677364" y="0"/>
                </a:lnTo>
                <a:lnTo>
                  <a:pt x="0" y="0"/>
                </a:lnTo>
                <a:lnTo>
                  <a:pt x="0" y="2213105"/>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3221645" y="4583200"/>
            <a:ext cx="3299660" cy="3281662"/>
          </a:xfrm>
          <a:custGeom>
            <a:avLst/>
            <a:gdLst/>
            <a:ahLst/>
            <a:cxnLst/>
            <a:rect r="r" b="b" t="t" l="l"/>
            <a:pathLst>
              <a:path h="3281662" w="3299660">
                <a:moveTo>
                  <a:pt x="0" y="0"/>
                </a:moveTo>
                <a:lnTo>
                  <a:pt x="3299660" y="0"/>
                </a:lnTo>
                <a:lnTo>
                  <a:pt x="3299660" y="3281662"/>
                </a:lnTo>
                <a:lnTo>
                  <a:pt x="0" y="3281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13299092" y="4595576"/>
            <a:ext cx="3144765" cy="853964"/>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Caveat Brush"/>
              </a:rPr>
              <a:t>04</a:t>
            </a:r>
          </a:p>
        </p:txBody>
      </p:sp>
      <p:sp>
        <p:nvSpPr>
          <p:cNvPr name="TextBox 23" id="23"/>
          <p:cNvSpPr txBox="true"/>
          <p:nvPr/>
        </p:nvSpPr>
        <p:spPr>
          <a:xfrm rot="0">
            <a:off x="9144000" y="5520263"/>
            <a:ext cx="3521967" cy="2257202"/>
          </a:xfrm>
          <a:prstGeom prst="rect">
            <a:avLst/>
          </a:prstGeom>
        </p:spPr>
        <p:txBody>
          <a:bodyPr anchor="t" rtlCol="false" tIns="0" lIns="0" bIns="0" rIns="0">
            <a:spAutoFit/>
          </a:bodyPr>
          <a:lstStyle/>
          <a:p>
            <a:pPr algn="ctr">
              <a:lnSpc>
                <a:spcPts val="5849"/>
              </a:lnSpc>
            </a:pPr>
            <a:r>
              <a:rPr lang="en-US" sz="4999">
                <a:solidFill>
                  <a:srgbClr val="FFFFFF"/>
                </a:solidFill>
                <a:latin typeface="Childos Arabic Bold"/>
              </a:rPr>
              <a:t>MEMILIH</a:t>
            </a:r>
          </a:p>
          <a:p>
            <a:pPr algn="ctr">
              <a:lnSpc>
                <a:spcPts val="5849"/>
              </a:lnSpc>
            </a:pPr>
            <a:r>
              <a:rPr lang="en-US" sz="4999">
                <a:solidFill>
                  <a:srgbClr val="FFFFFF"/>
                </a:solidFill>
                <a:latin typeface="Childos Arabic Bold"/>
              </a:rPr>
              <a:t>JENIS SUHU KONVERSI</a:t>
            </a:r>
          </a:p>
        </p:txBody>
      </p:sp>
      <p:sp>
        <p:nvSpPr>
          <p:cNvPr name="TextBox 24" id="24"/>
          <p:cNvSpPr txBox="true"/>
          <p:nvPr/>
        </p:nvSpPr>
        <p:spPr>
          <a:xfrm rot="0">
            <a:off x="13302538" y="5520263"/>
            <a:ext cx="3218767" cy="2257202"/>
          </a:xfrm>
          <a:prstGeom prst="rect">
            <a:avLst/>
          </a:prstGeom>
        </p:spPr>
        <p:txBody>
          <a:bodyPr anchor="t" rtlCol="false" tIns="0" lIns="0" bIns="0" rIns="0">
            <a:spAutoFit/>
          </a:bodyPr>
          <a:lstStyle/>
          <a:p>
            <a:pPr algn="ctr">
              <a:lnSpc>
                <a:spcPts val="5849"/>
              </a:lnSpc>
            </a:pPr>
            <a:r>
              <a:rPr lang="en-US" sz="4999">
                <a:solidFill>
                  <a:srgbClr val="FFFFFF"/>
                </a:solidFill>
                <a:latin typeface="Childos Arabic Bold"/>
              </a:rPr>
              <a:t>HASIL </a:t>
            </a:r>
          </a:p>
          <a:p>
            <a:pPr algn="ctr">
              <a:lnSpc>
                <a:spcPts val="5849"/>
              </a:lnSpc>
            </a:pPr>
            <a:r>
              <a:rPr lang="en-US" sz="4999">
                <a:solidFill>
                  <a:srgbClr val="FFFFFF"/>
                </a:solidFill>
                <a:latin typeface="Childos Arabic Bold"/>
              </a:rPr>
              <a:t>KONVERSI </a:t>
            </a:r>
          </a:p>
          <a:p>
            <a:pPr algn="ctr">
              <a:lnSpc>
                <a:spcPts val="5849"/>
              </a:lnSpc>
            </a:pPr>
            <a:r>
              <a:rPr lang="en-US" sz="4999">
                <a:solidFill>
                  <a:srgbClr val="FFFFFF"/>
                </a:solidFill>
                <a:latin typeface="Childos Arabic Bold"/>
              </a:rPr>
              <a:t>SUHU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5400000">
            <a:off x="4888856" y="-3037835"/>
            <a:ext cx="8696386" cy="16416698"/>
            <a:chOff x="0" y="0"/>
            <a:chExt cx="11595181" cy="21888931"/>
          </a:xfrm>
        </p:grpSpPr>
        <p:sp>
          <p:nvSpPr>
            <p:cNvPr name="Freeform 4" id="4"/>
            <p:cNvSpPr/>
            <p:nvPr/>
          </p:nvSpPr>
          <p:spPr>
            <a:xfrm flipH="true" flipV="true" rot="0">
              <a:off x="377995" y="15013244"/>
              <a:ext cx="10736051" cy="6875687"/>
            </a:xfrm>
            <a:custGeom>
              <a:avLst/>
              <a:gdLst/>
              <a:ahLst/>
              <a:cxnLst/>
              <a:rect r="r" b="b" t="t" l="l"/>
              <a:pathLst>
                <a:path h="6875687" w="10736051">
                  <a:moveTo>
                    <a:pt x="10736050" y="6875687"/>
                  </a:moveTo>
                  <a:lnTo>
                    <a:pt x="0" y="6875687"/>
                  </a:lnTo>
                  <a:lnTo>
                    <a:pt x="0" y="0"/>
                  </a:lnTo>
                  <a:lnTo>
                    <a:pt x="10736050" y="0"/>
                  </a:lnTo>
                  <a:lnTo>
                    <a:pt x="10736050" y="6875687"/>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5" id="5"/>
            <p:cNvSpPr/>
            <p:nvPr/>
          </p:nvSpPr>
          <p:spPr>
            <a:xfrm flipH="false" flipV="false" rot="0">
              <a:off x="377995" y="14677082"/>
              <a:ext cx="10999926" cy="6319721"/>
            </a:xfrm>
            <a:custGeom>
              <a:avLst/>
              <a:gdLst/>
              <a:ahLst/>
              <a:cxnLst/>
              <a:rect r="r" b="b" t="t" l="l"/>
              <a:pathLst>
                <a:path h="6319721" w="10999926">
                  <a:moveTo>
                    <a:pt x="0" y="0"/>
                  </a:moveTo>
                  <a:lnTo>
                    <a:pt x="10999926" y="0"/>
                  </a:lnTo>
                  <a:lnTo>
                    <a:pt x="10999926" y="6319721"/>
                  </a:lnTo>
                  <a:lnTo>
                    <a:pt x="0" y="6319721"/>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sp>
          <p:nvSpPr>
            <p:cNvPr name="Freeform 6" id="6"/>
            <p:cNvSpPr/>
            <p:nvPr/>
          </p:nvSpPr>
          <p:spPr>
            <a:xfrm flipH="true" flipV="true" rot="-5400000">
              <a:off x="-2562859" y="3527597"/>
              <a:ext cx="17261379" cy="11054702"/>
            </a:xfrm>
            <a:custGeom>
              <a:avLst/>
              <a:gdLst/>
              <a:ahLst/>
              <a:cxnLst/>
              <a:rect r="r" b="b" t="t" l="l"/>
              <a:pathLst>
                <a:path h="11054702" w="17261379">
                  <a:moveTo>
                    <a:pt x="17261379" y="11054701"/>
                  </a:moveTo>
                  <a:lnTo>
                    <a:pt x="0" y="11054701"/>
                  </a:lnTo>
                  <a:lnTo>
                    <a:pt x="0" y="0"/>
                  </a:lnTo>
                  <a:lnTo>
                    <a:pt x="17261379" y="0"/>
                  </a:lnTo>
                  <a:lnTo>
                    <a:pt x="17261379" y="11054701"/>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7" id="7"/>
            <p:cNvSpPr/>
            <p:nvPr/>
          </p:nvSpPr>
          <p:spPr>
            <a:xfrm flipH="false" flipV="false" rot="-5400000">
              <a:off x="-3762407" y="3762407"/>
              <a:ext cx="17685637" cy="10160822"/>
            </a:xfrm>
            <a:custGeom>
              <a:avLst/>
              <a:gdLst/>
              <a:ahLst/>
              <a:cxnLst/>
              <a:rect r="r" b="b" t="t" l="l"/>
              <a:pathLst>
                <a:path h="10160822" w="17685637">
                  <a:moveTo>
                    <a:pt x="0" y="0"/>
                  </a:moveTo>
                  <a:lnTo>
                    <a:pt x="17685636" y="0"/>
                  </a:lnTo>
                  <a:lnTo>
                    <a:pt x="17685636" y="10160822"/>
                  </a:lnTo>
                  <a:lnTo>
                    <a:pt x="0" y="10160822"/>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grpSp>
      <p:grpSp>
        <p:nvGrpSpPr>
          <p:cNvPr name="Group 8" id="8"/>
          <p:cNvGrpSpPr/>
          <p:nvPr/>
        </p:nvGrpSpPr>
        <p:grpSpPr>
          <a:xfrm rot="236496">
            <a:off x="1296407" y="762196"/>
            <a:ext cx="5080992" cy="3016803"/>
            <a:chOff x="0" y="0"/>
            <a:chExt cx="6774655" cy="4022404"/>
          </a:xfrm>
        </p:grpSpPr>
        <p:sp>
          <p:nvSpPr>
            <p:cNvPr name="Freeform 9" id="9"/>
            <p:cNvSpPr/>
            <p:nvPr/>
          </p:nvSpPr>
          <p:spPr>
            <a:xfrm flipH="false" flipV="false" rot="-278853">
              <a:off x="184524" y="1374143"/>
              <a:ext cx="6504051" cy="2388688"/>
            </a:xfrm>
            <a:custGeom>
              <a:avLst/>
              <a:gdLst/>
              <a:ahLst/>
              <a:cxnLst/>
              <a:rect r="r" b="b" t="t" l="l"/>
              <a:pathLst>
                <a:path h="2388688" w="6504051">
                  <a:moveTo>
                    <a:pt x="0" y="0"/>
                  </a:moveTo>
                  <a:lnTo>
                    <a:pt x="6504051" y="0"/>
                  </a:lnTo>
                  <a:lnTo>
                    <a:pt x="6504051" y="2388689"/>
                  </a:lnTo>
                  <a:lnTo>
                    <a:pt x="0" y="2388689"/>
                  </a:lnTo>
                  <a:lnTo>
                    <a:pt x="0" y="0"/>
                  </a:lnTo>
                  <a:close/>
                </a:path>
              </a:pathLst>
            </a:custGeom>
            <a:blipFill>
              <a:blip r:embed="rId5"/>
              <a:stretch>
                <a:fillRect l="-33561" t="0" r="-39267" b="0"/>
              </a:stretch>
            </a:blipFill>
          </p:spPr>
        </p:sp>
        <p:sp>
          <p:nvSpPr>
            <p:cNvPr name="Freeform 10" id="10"/>
            <p:cNvSpPr/>
            <p:nvPr/>
          </p:nvSpPr>
          <p:spPr>
            <a:xfrm flipH="false" flipV="false" rot="10516286">
              <a:off x="87388" y="264016"/>
              <a:ext cx="6504051" cy="2388688"/>
            </a:xfrm>
            <a:custGeom>
              <a:avLst/>
              <a:gdLst/>
              <a:ahLst/>
              <a:cxnLst/>
              <a:rect r="r" b="b" t="t" l="l"/>
              <a:pathLst>
                <a:path h="2388688" w="6504051">
                  <a:moveTo>
                    <a:pt x="0" y="0"/>
                  </a:moveTo>
                  <a:lnTo>
                    <a:pt x="6504051" y="0"/>
                  </a:lnTo>
                  <a:lnTo>
                    <a:pt x="6504051" y="2388689"/>
                  </a:lnTo>
                  <a:lnTo>
                    <a:pt x="0" y="2388689"/>
                  </a:lnTo>
                  <a:lnTo>
                    <a:pt x="0" y="0"/>
                  </a:lnTo>
                  <a:close/>
                </a:path>
              </a:pathLst>
            </a:custGeom>
            <a:blipFill>
              <a:blip r:embed="rId5"/>
              <a:stretch>
                <a:fillRect l="-33561" t="0" r="-39267" b="0"/>
              </a:stretch>
            </a:blipFill>
          </p:spPr>
        </p:sp>
      </p:grpSp>
      <p:sp>
        <p:nvSpPr>
          <p:cNvPr name="Freeform 11" id="11"/>
          <p:cNvSpPr/>
          <p:nvPr/>
        </p:nvSpPr>
        <p:spPr>
          <a:xfrm flipH="false" flipV="false" rot="0">
            <a:off x="1842659" y="3950064"/>
            <a:ext cx="14602682" cy="3684011"/>
          </a:xfrm>
          <a:custGeom>
            <a:avLst/>
            <a:gdLst/>
            <a:ahLst/>
            <a:cxnLst/>
            <a:rect r="r" b="b" t="t" l="l"/>
            <a:pathLst>
              <a:path h="3684011" w="14602682">
                <a:moveTo>
                  <a:pt x="0" y="0"/>
                </a:moveTo>
                <a:lnTo>
                  <a:pt x="14602682" y="0"/>
                </a:lnTo>
                <a:lnTo>
                  <a:pt x="14602682" y="3684011"/>
                </a:lnTo>
                <a:lnTo>
                  <a:pt x="0" y="3684011"/>
                </a:lnTo>
                <a:lnTo>
                  <a:pt x="0" y="0"/>
                </a:lnTo>
                <a:close/>
              </a:path>
            </a:pathLst>
          </a:custGeom>
          <a:blipFill>
            <a:blip r:embed="rId6"/>
            <a:stretch>
              <a:fillRect l="0" t="0" r="0" b="-765"/>
            </a:stretch>
          </a:blipFill>
        </p:spPr>
      </p:sp>
      <p:sp>
        <p:nvSpPr>
          <p:cNvPr name="TextBox 12" id="12"/>
          <p:cNvSpPr txBox="true"/>
          <p:nvPr/>
        </p:nvSpPr>
        <p:spPr>
          <a:xfrm rot="71225">
            <a:off x="838345" y="1853340"/>
            <a:ext cx="5994620" cy="967565"/>
          </a:xfrm>
          <a:prstGeom prst="rect">
            <a:avLst/>
          </a:prstGeom>
        </p:spPr>
        <p:txBody>
          <a:bodyPr anchor="t" rtlCol="false" tIns="0" lIns="0" bIns="0" rIns="0">
            <a:spAutoFit/>
          </a:bodyPr>
          <a:lstStyle/>
          <a:p>
            <a:pPr algn="ctr">
              <a:lnSpc>
                <a:spcPts val="7346"/>
              </a:lnSpc>
            </a:pPr>
            <a:r>
              <a:rPr lang="en-US" sz="7346">
                <a:solidFill>
                  <a:srgbClr val="FFFFFF"/>
                </a:solidFill>
                <a:latin typeface="Caveat Brush"/>
              </a:rPr>
              <a:t>ALUR KERJA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5400000">
            <a:off x="4888856" y="-3037835"/>
            <a:ext cx="8696386" cy="16416698"/>
            <a:chOff x="0" y="0"/>
            <a:chExt cx="11595181" cy="21888931"/>
          </a:xfrm>
        </p:grpSpPr>
        <p:sp>
          <p:nvSpPr>
            <p:cNvPr name="Freeform 4" id="4"/>
            <p:cNvSpPr/>
            <p:nvPr/>
          </p:nvSpPr>
          <p:spPr>
            <a:xfrm flipH="true" flipV="true" rot="0">
              <a:off x="377995" y="15013244"/>
              <a:ext cx="10736051" cy="6875687"/>
            </a:xfrm>
            <a:custGeom>
              <a:avLst/>
              <a:gdLst/>
              <a:ahLst/>
              <a:cxnLst/>
              <a:rect r="r" b="b" t="t" l="l"/>
              <a:pathLst>
                <a:path h="6875687" w="10736051">
                  <a:moveTo>
                    <a:pt x="10736050" y="6875687"/>
                  </a:moveTo>
                  <a:lnTo>
                    <a:pt x="0" y="6875687"/>
                  </a:lnTo>
                  <a:lnTo>
                    <a:pt x="0" y="0"/>
                  </a:lnTo>
                  <a:lnTo>
                    <a:pt x="10736050" y="0"/>
                  </a:lnTo>
                  <a:lnTo>
                    <a:pt x="10736050" y="6875687"/>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5" id="5"/>
            <p:cNvSpPr/>
            <p:nvPr/>
          </p:nvSpPr>
          <p:spPr>
            <a:xfrm flipH="false" flipV="false" rot="0">
              <a:off x="377995" y="14677082"/>
              <a:ext cx="10999926" cy="6319721"/>
            </a:xfrm>
            <a:custGeom>
              <a:avLst/>
              <a:gdLst/>
              <a:ahLst/>
              <a:cxnLst/>
              <a:rect r="r" b="b" t="t" l="l"/>
              <a:pathLst>
                <a:path h="6319721" w="10999926">
                  <a:moveTo>
                    <a:pt x="0" y="0"/>
                  </a:moveTo>
                  <a:lnTo>
                    <a:pt x="10999926" y="0"/>
                  </a:lnTo>
                  <a:lnTo>
                    <a:pt x="10999926" y="6319721"/>
                  </a:lnTo>
                  <a:lnTo>
                    <a:pt x="0" y="6319721"/>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sp>
          <p:nvSpPr>
            <p:cNvPr name="Freeform 6" id="6"/>
            <p:cNvSpPr/>
            <p:nvPr/>
          </p:nvSpPr>
          <p:spPr>
            <a:xfrm flipH="true" flipV="true" rot="-5400000">
              <a:off x="-2562859" y="3527597"/>
              <a:ext cx="17261379" cy="11054702"/>
            </a:xfrm>
            <a:custGeom>
              <a:avLst/>
              <a:gdLst/>
              <a:ahLst/>
              <a:cxnLst/>
              <a:rect r="r" b="b" t="t" l="l"/>
              <a:pathLst>
                <a:path h="11054702" w="17261379">
                  <a:moveTo>
                    <a:pt x="17261379" y="11054701"/>
                  </a:moveTo>
                  <a:lnTo>
                    <a:pt x="0" y="11054701"/>
                  </a:lnTo>
                  <a:lnTo>
                    <a:pt x="0" y="0"/>
                  </a:lnTo>
                  <a:lnTo>
                    <a:pt x="17261379" y="0"/>
                  </a:lnTo>
                  <a:lnTo>
                    <a:pt x="17261379" y="11054701"/>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7" id="7"/>
            <p:cNvSpPr/>
            <p:nvPr/>
          </p:nvSpPr>
          <p:spPr>
            <a:xfrm flipH="false" flipV="false" rot="-5400000">
              <a:off x="-3762407" y="3762407"/>
              <a:ext cx="17685637" cy="10160822"/>
            </a:xfrm>
            <a:custGeom>
              <a:avLst/>
              <a:gdLst/>
              <a:ahLst/>
              <a:cxnLst/>
              <a:rect r="r" b="b" t="t" l="l"/>
              <a:pathLst>
                <a:path h="10160822" w="17685637">
                  <a:moveTo>
                    <a:pt x="0" y="0"/>
                  </a:moveTo>
                  <a:lnTo>
                    <a:pt x="17685636" y="0"/>
                  </a:lnTo>
                  <a:lnTo>
                    <a:pt x="17685636" y="10160822"/>
                  </a:lnTo>
                  <a:lnTo>
                    <a:pt x="0" y="10160822"/>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grpSp>
      <p:sp>
        <p:nvSpPr>
          <p:cNvPr name="Freeform 8" id="8"/>
          <p:cNvSpPr/>
          <p:nvPr/>
        </p:nvSpPr>
        <p:spPr>
          <a:xfrm flipH="false" flipV="false" rot="3002865">
            <a:off x="15322312" y="2689121"/>
            <a:ext cx="1303838" cy="1107077"/>
          </a:xfrm>
          <a:custGeom>
            <a:avLst/>
            <a:gdLst/>
            <a:ahLst/>
            <a:cxnLst/>
            <a:rect r="r" b="b" t="t" l="l"/>
            <a:pathLst>
              <a:path h="1107077" w="1303838">
                <a:moveTo>
                  <a:pt x="0" y="0"/>
                </a:moveTo>
                <a:lnTo>
                  <a:pt x="1303837" y="0"/>
                </a:lnTo>
                <a:lnTo>
                  <a:pt x="1303837" y="1107077"/>
                </a:lnTo>
                <a:lnTo>
                  <a:pt x="0" y="1107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236496">
            <a:off x="1227723" y="1060412"/>
            <a:ext cx="3478182" cy="2065146"/>
            <a:chOff x="0" y="0"/>
            <a:chExt cx="4637576" cy="2753528"/>
          </a:xfrm>
        </p:grpSpPr>
        <p:sp>
          <p:nvSpPr>
            <p:cNvPr name="Freeform 10" id="10"/>
            <p:cNvSpPr/>
            <p:nvPr/>
          </p:nvSpPr>
          <p:spPr>
            <a:xfrm flipH="false" flipV="false" rot="-278853">
              <a:off x="126315" y="940667"/>
              <a:ext cx="4452334" cy="1635171"/>
            </a:xfrm>
            <a:custGeom>
              <a:avLst/>
              <a:gdLst/>
              <a:ahLst/>
              <a:cxnLst/>
              <a:rect r="r" b="b" t="t" l="l"/>
              <a:pathLst>
                <a:path h="1635171" w="4452334">
                  <a:moveTo>
                    <a:pt x="0" y="0"/>
                  </a:moveTo>
                  <a:lnTo>
                    <a:pt x="4452334" y="0"/>
                  </a:lnTo>
                  <a:lnTo>
                    <a:pt x="4452334" y="1635171"/>
                  </a:lnTo>
                  <a:lnTo>
                    <a:pt x="0" y="1635171"/>
                  </a:lnTo>
                  <a:lnTo>
                    <a:pt x="0" y="0"/>
                  </a:lnTo>
                  <a:close/>
                </a:path>
              </a:pathLst>
            </a:custGeom>
            <a:blipFill>
              <a:blip r:embed="rId7"/>
              <a:stretch>
                <a:fillRect l="-33561" t="0" r="-39267" b="0"/>
              </a:stretch>
            </a:blipFill>
          </p:spPr>
        </p:sp>
        <p:sp>
          <p:nvSpPr>
            <p:cNvPr name="Freeform 11" id="11"/>
            <p:cNvSpPr/>
            <p:nvPr/>
          </p:nvSpPr>
          <p:spPr>
            <a:xfrm flipH="false" flipV="false" rot="10516286">
              <a:off x="59821" y="180732"/>
              <a:ext cx="4452334" cy="1635171"/>
            </a:xfrm>
            <a:custGeom>
              <a:avLst/>
              <a:gdLst/>
              <a:ahLst/>
              <a:cxnLst/>
              <a:rect r="r" b="b" t="t" l="l"/>
              <a:pathLst>
                <a:path h="1635171" w="4452334">
                  <a:moveTo>
                    <a:pt x="0" y="0"/>
                  </a:moveTo>
                  <a:lnTo>
                    <a:pt x="4452334" y="0"/>
                  </a:lnTo>
                  <a:lnTo>
                    <a:pt x="4452334" y="1635171"/>
                  </a:lnTo>
                  <a:lnTo>
                    <a:pt x="0" y="1635171"/>
                  </a:lnTo>
                  <a:lnTo>
                    <a:pt x="0" y="0"/>
                  </a:lnTo>
                  <a:close/>
                </a:path>
              </a:pathLst>
            </a:custGeom>
            <a:blipFill>
              <a:blip r:embed="rId7"/>
              <a:stretch>
                <a:fillRect l="-33561" t="0" r="-39267" b="0"/>
              </a:stretch>
            </a:blipFill>
          </p:spPr>
        </p:sp>
      </p:grpSp>
      <p:sp>
        <p:nvSpPr>
          <p:cNvPr name="TextBox 12" id="12"/>
          <p:cNvSpPr txBox="true"/>
          <p:nvPr/>
        </p:nvSpPr>
        <p:spPr>
          <a:xfrm rot="71225">
            <a:off x="-31328" y="1761256"/>
            <a:ext cx="5994620" cy="660363"/>
          </a:xfrm>
          <a:prstGeom prst="rect">
            <a:avLst/>
          </a:prstGeom>
        </p:spPr>
        <p:txBody>
          <a:bodyPr anchor="t" rtlCol="false" tIns="0" lIns="0" bIns="0" rIns="0">
            <a:spAutoFit/>
          </a:bodyPr>
          <a:lstStyle/>
          <a:p>
            <a:pPr algn="ctr">
              <a:lnSpc>
                <a:spcPts val="4999"/>
              </a:lnSpc>
            </a:pPr>
            <a:r>
              <a:rPr lang="en-US" sz="4999">
                <a:solidFill>
                  <a:srgbClr val="FFFFFF"/>
                </a:solidFill>
                <a:latin typeface="Caveat Brush"/>
              </a:rPr>
              <a:t>DIAGRAM</a:t>
            </a:r>
          </a:p>
        </p:txBody>
      </p:sp>
      <p:grpSp>
        <p:nvGrpSpPr>
          <p:cNvPr name="Group 13" id="13"/>
          <p:cNvGrpSpPr/>
          <p:nvPr/>
        </p:nvGrpSpPr>
        <p:grpSpPr>
          <a:xfrm rot="257515">
            <a:off x="4838744" y="1173010"/>
            <a:ext cx="2050073" cy="1839950"/>
            <a:chOff x="0" y="0"/>
            <a:chExt cx="2733431" cy="2453267"/>
          </a:xfrm>
        </p:grpSpPr>
        <p:sp>
          <p:nvSpPr>
            <p:cNvPr name="Freeform 14" id="14"/>
            <p:cNvSpPr/>
            <p:nvPr/>
          </p:nvSpPr>
          <p:spPr>
            <a:xfrm flipH="false" flipV="false" rot="-278853">
              <a:off x="121440" y="814998"/>
              <a:ext cx="2553907" cy="1537330"/>
            </a:xfrm>
            <a:custGeom>
              <a:avLst/>
              <a:gdLst/>
              <a:ahLst/>
              <a:cxnLst/>
              <a:rect r="r" b="b" t="t" l="l"/>
              <a:pathLst>
                <a:path h="1537330" w="2553907">
                  <a:moveTo>
                    <a:pt x="0" y="0"/>
                  </a:moveTo>
                  <a:lnTo>
                    <a:pt x="2553907" y="0"/>
                  </a:lnTo>
                  <a:lnTo>
                    <a:pt x="2553907" y="1537330"/>
                  </a:lnTo>
                  <a:lnTo>
                    <a:pt x="0" y="1537330"/>
                  </a:lnTo>
                  <a:lnTo>
                    <a:pt x="0" y="0"/>
                  </a:lnTo>
                  <a:close/>
                </a:path>
              </a:pathLst>
            </a:custGeom>
            <a:blipFill>
              <a:blip r:embed="rId8"/>
              <a:stretch>
                <a:fillRect l="-55008" t="0" r="-128262" b="0"/>
              </a:stretch>
            </a:blipFill>
          </p:spPr>
        </p:sp>
        <p:sp>
          <p:nvSpPr>
            <p:cNvPr name="Freeform 15" id="15"/>
            <p:cNvSpPr/>
            <p:nvPr/>
          </p:nvSpPr>
          <p:spPr>
            <a:xfrm flipH="false" flipV="false" rot="10516286">
              <a:off x="59039" y="102167"/>
              <a:ext cx="2542185" cy="1537330"/>
            </a:xfrm>
            <a:custGeom>
              <a:avLst/>
              <a:gdLst/>
              <a:ahLst/>
              <a:cxnLst/>
              <a:rect r="r" b="b" t="t" l="l"/>
              <a:pathLst>
                <a:path h="1537330" w="2542185">
                  <a:moveTo>
                    <a:pt x="0" y="0"/>
                  </a:moveTo>
                  <a:lnTo>
                    <a:pt x="2542185" y="0"/>
                  </a:lnTo>
                  <a:lnTo>
                    <a:pt x="2542185" y="1537330"/>
                  </a:lnTo>
                  <a:lnTo>
                    <a:pt x="0" y="1537330"/>
                  </a:lnTo>
                  <a:lnTo>
                    <a:pt x="0" y="0"/>
                  </a:lnTo>
                  <a:close/>
                </a:path>
              </a:pathLst>
            </a:custGeom>
            <a:blipFill>
              <a:blip r:embed="rId8"/>
              <a:stretch>
                <a:fillRect l="-119920" t="0" r="-64656" b="0"/>
              </a:stretch>
            </a:blipFill>
          </p:spPr>
        </p:sp>
      </p:grpSp>
      <p:sp>
        <p:nvSpPr>
          <p:cNvPr name="Freeform 16" id="16"/>
          <p:cNvSpPr/>
          <p:nvPr/>
        </p:nvSpPr>
        <p:spPr>
          <a:xfrm flipH="false" flipV="false" rot="0">
            <a:off x="2966814" y="3667782"/>
            <a:ext cx="12394691" cy="4550180"/>
          </a:xfrm>
          <a:custGeom>
            <a:avLst/>
            <a:gdLst/>
            <a:ahLst/>
            <a:cxnLst/>
            <a:rect r="r" b="b" t="t" l="l"/>
            <a:pathLst>
              <a:path h="4550180" w="12394691">
                <a:moveTo>
                  <a:pt x="0" y="0"/>
                </a:moveTo>
                <a:lnTo>
                  <a:pt x="12394691" y="0"/>
                </a:lnTo>
                <a:lnTo>
                  <a:pt x="12394691" y="4550180"/>
                </a:lnTo>
                <a:lnTo>
                  <a:pt x="0" y="4550180"/>
                </a:lnTo>
                <a:lnTo>
                  <a:pt x="0" y="0"/>
                </a:lnTo>
                <a:close/>
              </a:path>
            </a:pathLst>
          </a:custGeom>
          <a:blipFill>
            <a:blip r:embed="rId9"/>
            <a:stretch>
              <a:fillRect l="0" t="0" r="0" b="0"/>
            </a:stretch>
          </a:blipFill>
        </p:spPr>
      </p:sp>
      <p:sp>
        <p:nvSpPr>
          <p:cNvPr name="TextBox 17" id="17"/>
          <p:cNvSpPr txBox="true"/>
          <p:nvPr/>
        </p:nvSpPr>
        <p:spPr>
          <a:xfrm rot="31890">
            <a:off x="4410709" y="1800903"/>
            <a:ext cx="2773629" cy="669888"/>
          </a:xfrm>
          <a:prstGeom prst="rect">
            <a:avLst/>
          </a:prstGeom>
        </p:spPr>
        <p:txBody>
          <a:bodyPr anchor="t" rtlCol="false" tIns="0" lIns="0" bIns="0" rIns="0">
            <a:spAutoFit/>
          </a:bodyPr>
          <a:lstStyle/>
          <a:p>
            <a:pPr algn="ctr">
              <a:lnSpc>
                <a:spcPts val="5000"/>
              </a:lnSpc>
            </a:pPr>
            <a:r>
              <a:rPr lang="en-US" sz="5000" spc="110">
                <a:solidFill>
                  <a:srgbClr val="000000"/>
                </a:solidFill>
                <a:latin typeface="Caveat Brush"/>
              </a:rPr>
              <a:t>CLASS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5400000">
            <a:off x="4888856" y="-3037835"/>
            <a:ext cx="8696386" cy="16416698"/>
            <a:chOff x="0" y="0"/>
            <a:chExt cx="11595181" cy="21888931"/>
          </a:xfrm>
        </p:grpSpPr>
        <p:sp>
          <p:nvSpPr>
            <p:cNvPr name="Freeform 4" id="4"/>
            <p:cNvSpPr/>
            <p:nvPr/>
          </p:nvSpPr>
          <p:spPr>
            <a:xfrm flipH="true" flipV="true" rot="0">
              <a:off x="377995" y="15013244"/>
              <a:ext cx="10736051" cy="6875687"/>
            </a:xfrm>
            <a:custGeom>
              <a:avLst/>
              <a:gdLst/>
              <a:ahLst/>
              <a:cxnLst/>
              <a:rect r="r" b="b" t="t" l="l"/>
              <a:pathLst>
                <a:path h="6875687" w="10736051">
                  <a:moveTo>
                    <a:pt x="10736050" y="6875687"/>
                  </a:moveTo>
                  <a:lnTo>
                    <a:pt x="0" y="6875687"/>
                  </a:lnTo>
                  <a:lnTo>
                    <a:pt x="0" y="0"/>
                  </a:lnTo>
                  <a:lnTo>
                    <a:pt x="10736050" y="0"/>
                  </a:lnTo>
                  <a:lnTo>
                    <a:pt x="10736050" y="6875687"/>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5" id="5"/>
            <p:cNvSpPr/>
            <p:nvPr/>
          </p:nvSpPr>
          <p:spPr>
            <a:xfrm flipH="false" flipV="false" rot="0">
              <a:off x="377995" y="14677082"/>
              <a:ext cx="10999926" cy="6319721"/>
            </a:xfrm>
            <a:custGeom>
              <a:avLst/>
              <a:gdLst/>
              <a:ahLst/>
              <a:cxnLst/>
              <a:rect r="r" b="b" t="t" l="l"/>
              <a:pathLst>
                <a:path h="6319721" w="10999926">
                  <a:moveTo>
                    <a:pt x="0" y="0"/>
                  </a:moveTo>
                  <a:lnTo>
                    <a:pt x="10999926" y="0"/>
                  </a:lnTo>
                  <a:lnTo>
                    <a:pt x="10999926" y="6319721"/>
                  </a:lnTo>
                  <a:lnTo>
                    <a:pt x="0" y="6319721"/>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sp>
          <p:nvSpPr>
            <p:cNvPr name="Freeform 6" id="6"/>
            <p:cNvSpPr/>
            <p:nvPr/>
          </p:nvSpPr>
          <p:spPr>
            <a:xfrm flipH="true" flipV="true" rot="-5400000">
              <a:off x="-2562859" y="3527597"/>
              <a:ext cx="17261379" cy="11054702"/>
            </a:xfrm>
            <a:custGeom>
              <a:avLst/>
              <a:gdLst/>
              <a:ahLst/>
              <a:cxnLst/>
              <a:rect r="r" b="b" t="t" l="l"/>
              <a:pathLst>
                <a:path h="11054702" w="17261379">
                  <a:moveTo>
                    <a:pt x="17261379" y="11054701"/>
                  </a:moveTo>
                  <a:lnTo>
                    <a:pt x="0" y="11054701"/>
                  </a:lnTo>
                  <a:lnTo>
                    <a:pt x="0" y="0"/>
                  </a:lnTo>
                  <a:lnTo>
                    <a:pt x="17261379" y="0"/>
                  </a:lnTo>
                  <a:lnTo>
                    <a:pt x="17261379" y="11054701"/>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7" id="7"/>
            <p:cNvSpPr/>
            <p:nvPr/>
          </p:nvSpPr>
          <p:spPr>
            <a:xfrm flipH="false" flipV="false" rot="-5400000">
              <a:off x="-3762407" y="3762407"/>
              <a:ext cx="17685637" cy="10160822"/>
            </a:xfrm>
            <a:custGeom>
              <a:avLst/>
              <a:gdLst/>
              <a:ahLst/>
              <a:cxnLst/>
              <a:rect r="r" b="b" t="t" l="l"/>
              <a:pathLst>
                <a:path h="10160822" w="17685637">
                  <a:moveTo>
                    <a:pt x="0" y="0"/>
                  </a:moveTo>
                  <a:lnTo>
                    <a:pt x="17685636" y="0"/>
                  </a:lnTo>
                  <a:lnTo>
                    <a:pt x="17685636" y="10160822"/>
                  </a:lnTo>
                  <a:lnTo>
                    <a:pt x="0" y="10160822"/>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grpSp>
      <p:sp>
        <p:nvSpPr>
          <p:cNvPr name="Freeform 8" id="8"/>
          <p:cNvSpPr/>
          <p:nvPr/>
        </p:nvSpPr>
        <p:spPr>
          <a:xfrm flipH="false" flipV="false" rot="0">
            <a:off x="1466484" y="3098267"/>
            <a:ext cx="3404696" cy="3386125"/>
          </a:xfrm>
          <a:custGeom>
            <a:avLst/>
            <a:gdLst/>
            <a:ahLst/>
            <a:cxnLst/>
            <a:rect r="r" b="b" t="t" l="l"/>
            <a:pathLst>
              <a:path h="3386125" w="3404696">
                <a:moveTo>
                  <a:pt x="0" y="0"/>
                </a:moveTo>
                <a:lnTo>
                  <a:pt x="3404696" y="0"/>
                </a:lnTo>
                <a:lnTo>
                  <a:pt x="3404696" y="3386125"/>
                </a:lnTo>
                <a:lnTo>
                  <a:pt x="0" y="33861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115881" y="3087092"/>
            <a:ext cx="3415933" cy="3397301"/>
          </a:xfrm>
          <a:custGeom>
            <a:avLst/>
            <a:gdLst/>
            <a:ahLst/>
            <a:cxnLst/>
            <a:rect r="r" b="b" t="t" l="l"/>
            <a:pathLst>
              <a:path h="3397301" w="3415933">
                <a:moveTo>
                  <a:pt x="0" y="0"/>
                </a:moveTo>
                <a:lnTo>
                  <a:pt x="3415933" y="0"/>
                </a:lnTo>
                <a:lnTo>
                  <a:pt x="3415933" y="3397300"/>
                </a:lnTo>
                <a:lnTo>
                  <a:pt x="0" y="3397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779464" y="3082899"/>
            <a:ext cx="3420148" cy="3401493"/>
          </a:xfrm>
          <a:custGeom>
            <a:avLst/>
            <a:gdLst/>
            <a:ahLst/>
            <a:cxnLst/>
            <a:rect r="r" b="b" t="t" l="l"/>
            <a:pathLst>
              <a:path h="3401493" w="3420148">
                <a:moveTo>
                  <a:pt x="0" y="0"/>
                </a:moveTo>
                <a:lnTo>
                  <a:pt x="3420149" y="0"/>
                </a:lnTo>
                <a:lnTo>
                  <a:pt x="3420149" y="3401493"/>
                </a:lnTo>
                <a:lnTo>
                  <a:pt x="0" y="34014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50844" y="3391249"/>
            <a:ext cx="3520337" cy="458770"/>
          </a:xfrm>
          <a:prstGeom prst="rect">
            <a:avLst/>
          </a:prstGeom>
        </p:spPr>
        <p:txBody>
          <a:bodyPr anchor="t" rtlCol="false" tIns="0" lIns="0" bIns="0" rIns="0">
            <a:spAutoFit/>
          </a:bodyPr>
          <a:lstStyle/>
          <a:p>
            <a:pPr algn="ctr">
              <a:lnSpc>
                <a:spcPts val="3436"/>
              </a:lnSpc>
            </a:pPr>
            <a:r>
              <a:rPr lang="en-US" sz="3436" spc="219">
                <a:solidFill>
                  <a:srgbClr val="000000"/>
                </a:solidFill>
                <a:latin typeface="Caveat Brush"/>
              </a:rPr>
              <a:t>KONVERSISUHU</a:t>
            </a:r>
          </a:p>
        </p:txBody>
      </p:sp>
      <p:sp>
        <p:nvSpPr>
          <p:cNvPr name="TextBox 12" id="12"/>
          <p:cNvSpPr txBox="true"/>
          <p:nvPr/>
        </p:nvSpPr>
        <p:spPr>
          <a:xfrm rot="0">
            <a:off x="1663388" y="4049429"/>
            <a:ext cx="3207792" cy="2314956"/>
          </a:xfrm>
          <a:prstGeom prst="rect">
            <a:avLst/>
          </a:prstGeom>
        </p:spPr>
        <p:txBody>
          <a:bodyPr anchor="t" rtlCol="false" tIns="0" lIns="0" bIns="0" rIns="0">
            <a:spAutoFit/>
          </a:bodyPr>
          <a:lstStyle/>
          <a:p>
            <a:pPr algn="ctr">
              <a:lnSpc>
                <a:spcPts val="3042"/>
              </a:lnSpc>
            </a:pPr>
            <a:r>
              <a:rPr lang="en-US" sz="2600">
                <a:solidFill>
                  <a:srgbClr val="000000"/>
                </a:solidFill>
                <a:latin typeface="Childos Arabic Semi-Bold"/>
              </a:rPr>
              <a:t>Kelas abstrak dengan metode abstrak konversiKeCelsius, konversiKeFahrenheit, dan konversiKeKelvin.</a:t>
            </a:r>
          </a:p>
          <a:p>
            <a:pPr algn="ctr">
              <a:lnSpc>
                <a:spcPts val="3042"/>
              </a:lnSpc>
            </a:pPr>
          </a:p>
        </p:txBody>
      </p:sp>
      <p:sp>
        <p:nvSpPr>
          <p:cNvPr name="TextBox 13" id="13"/>
          <p:cNvSpPr txBox="true"/>
          <p:nvPr/>
        </p:nvSpPr>
        <p:spPr>
          <a:xfrm rot="0">
            <a:off x="5293573" y="4049429"/>
            <a:ext cx="3238241" cy="2314956"/>
          </a:xfrm>
          <a:prstGeom prst="rect">
            <a:avLst/>
          </a:prstGeom>
        </p:spPr>
        <p:txBody>
          <a:bodyPr anchor="t" rtlCol="false" tIns="0" lIns="0" bIns="0" rIns="0">
            <a:spAutoFit/>
          </a:bodyPr>
          <a:lstStyle/>
          <a:p>
            <a:pPr algn="ctr">
              <a:lnSpc>
                <a:spcPts val="3042"/>
              </a:lnSpc>
            </a:pPr>
            <a:r>
              <a:rPr lang="en-US" sz="2600">
                <a:solidFill>
                  <a:srgbClr val="000000"/>
                </a:solidFill>
                <a:latin typeface="Childos Arabic Semi-Bold"/>
              </a:rPr>
              <a:t>Subkelas dari KonversiSuhu untuk mengimplementasikan konversi suhu dari dan ke Celsius.</a:t>
            </a:r>
          </a:p>
          <a:p>
            <a:pPr algn="ctr">
              <a:lnSpc>
                <a:spcPts val="3042"/>
              </a:lnSpc>
            </a:pPr>
          </a:p>
        </p:txBody>
      </p:sp>
      <p:sp>
        <p:nvSpPr>
          <p:cNvPr name="TextBox 14" id="14"/>
          <p:cNvSpPr txBox="true"/>
          <p:nvPr/>
        </p:nvSpPr>
        <p:spPr>
          <a:xfrm rot="0">
            <a:off x="8950914" y="4049429"/>
            <a:ext cx="3185348" cy="2314956"/>
          </a:xfrm>
          <a:prstGeom prst="rect">
            <a:avLst/>
          </a:prstGeom>
        </p:spPr>
        <p:txBody>
          <a:bodyPr anchor="t" rtlCol="false" tIns="0" lIns="0" bIns="0" rIns="0">
            <a:spAutoFit/>
          </a:bodyPr>
          <a:lstStyle/>
          <a:p>
            <a:pPr algn="ctr">
              <a:lnSpc>
                <a:spcPts val="3041"/>
              </a:lnSpc>
            </a:pPr>
            <a:r>
              <a:rPr lang="en-US" sz="2599">
                <a:solidFill>
                  <a:srgbClr val="000000"/>
                </a:solidFill>
                <a:latin typeface="Childos Arabic Semi-Bold"/>
              </a:rPr>
              <a:t>Subkelas dari KonversiSuhu untuk mengimplementasikan konversi suhu dari dan ke Fahrenheit.</a:t>
            </a:r>
          </a:p>
          <a:p>
            <a:pPr algn="ctr">
              <a:lnSpc>
                <a:spcPts val="3041"/>
              </a:lnSpc>
            </a:pPr>
          </a:p>
        </p:txBody>
      </p:sp>
      <p:sp>
        <p:nvSpPr>
          <p:cNvPr name="TextBox 15" id="15"/>
          <p:cNvSpPr txBox="true"/>
          <p:nvPr/>
        </p:nvSpPr>
        <p:spPr>
          <a:xfrm rot="0">
            <a:off x="5115881" y="3412895"/>
            <a:ext cx="3520337" cy="425004"/>
          </a:xfrm>
          <a:prstGeom prst="rect">
            <a:avLst/>
          </a:prstGeom>
        </p:spPr>
        <p:txBody>
          <a:bodyPr anchor="t" rtlCol="false" tIns="0" lIns="0" bIns="0" rIns="0">
            <a:spAutoFit/>
          </a:bodyPr>
          <a:lstStyle/>
          <a:p>
            <a:pPr algn="ctr">
              <a:lnSpc>
                <a:spcPts val="3236"/>
              </a:lnSpc>
            </a:pPr>
            <a:r>
              <a:rPr lang="en-US" sz="3236" spc="207">
                <a:solidFill>
                  <a:srgbClr val="000000"/>
                </a:solidFill>
                <a:latin typeface="Caveat Brush"/>
              </a:rPr>
              <a:t>KONVERSICELCIUS</a:t>
            </a:r>
          </a:p>
        </p:txBody>
      </p:sp>
      <p:sp>
        <p:nvSpPr>
          <p:cNvPr name="TextBox 16" id="16"/>
          <p:cNvSpPr txBox="true"/>
          <p:nvPr/>
        </p:nvSpPr>
        <p:spPr>
          <a:xfrm rot="0">
            <a:off x="8679276" y="3351581"/>
            <a:ext cx="3520337" cy="355228"/>
          </a:xfrm>
          <a:prstGeom prst="rect">
            <a:avLst/>
          </a:prstGeom>
        </p:spPr>
        <p:txBody>
          <a:bodyPr anchor="t" rtlCol="false" tIns="0" lIns="0" bIns="0" rIns="0">
            <a:spAutoFit/>
          </a:bodyPr>
          <a:lstStyle/>
          <a:p>
            <a:pPr algn="ctr">
              <a:lnSpc>
                <a:spcPts val="2736"/>
              </a:lnSpc>
            </a:pPr>
            <a:r>
              <a:rPr lang="en-US" sz="2736" spc="175">
                <a:solidFill>
                  <a:srgbClr val="000000"/>
                </a:solidFill>
                <a:latin typeface="Caveat Brush"/>
              </a:rPr>
              <a:t>KONVERSIFARENHEIT</a:t>
            </a:r>
          </a:p>
        </p:txBody>
      </p:sp>
      <p:sp>
        <p:nvSpPr>
          <p:cNvPr name="Freeform 17" id="17"/>
          <p:cNvSpPr/>
          <p:nvPr/>
        </p:nvSpPr>
        <p:spPr>
          <a:xfrm flipH="false" flipV="false" rot="3002865">
            <a:off x="15764421" y="2003993"/>
            <a:ext cx="1303838" cy="1107077"/>
          </a:xfrm>
          <a:custGeom>
            <a:avLst/>
            <a:gdLst/>
            <a:ahLst/>
            <a:cxnLst/>
            <a:rect r="r" b="b" t="t" l="l"/>
            <a:pathLst>
              <a:path h="1107077" w="1303838">
                <a:moveTo>
                  <a:pt x="0" y="0"/>
                </a:moveTo>
                <a:lnTo>
                  <a:pt x="1303837" y="0"/>
                </a:lnTo>
                <a:lnTo>
                  <a:pt x="1303837" y="1107077"/>
                </a:lnTo>
                <a:lnTo>
                  <a:pt x="0" y="11070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p:nvPr/>
        </p:nvGrpSpPr>
        <p:grpSpPr>
          <a:xfrm rot="236496">
            <a:off x="1227723" y="1060412"/>
            <a:ext cx="3478182" cy="2065146"/>
            <a:chOff x="0" y="0"/>
            <a:chExt cx="4637576" cy="2753528"/>
          </a:xfrm>
        </p:grpSpPr>
        <p:sp>
          <p:nvSpPr>
            <p:cNvPr name="Freeform 19" id="19"/>
            <p:cNvSpPr/>
            <p:nvPr/>
          </p:nvSpPr>
          <p:spPr>
            <a:xfrm flipH="false" flipV="false" rot="-278853">
              <a:off x="126315" y="940667"/>
              <a:ext cx="4452334" cy="1635171"/>
            </a:xfrm>
            <a:custGeom>
              <a:avLst/>
              <a:gdLst/>
              <a:ahLst/>
              <a:cxnLst/>
              <a:rect r="r" b="b" t="t" l="l"/>
              <a:pathLst>
                <a:path h="1635171" w="4452334">
                  <a:moveTo>
                    <a:pt x="0" y="0"/>
                  </a:moveTo>
                  <a:lnTo>
                    <a:pt x="4452334" y="0"/>
                  </a:lnTo>
                  <a:lnTo>
                    <a:pt x="4452334" y="1635171"/>
                  </a:lnTo>
                  <a:lnTo>
                    <a:pt x="0" y="1635171"/>
                  </a:lnTo>
                  <a:lnTo>
                    <a:pt x="0" y="0"/>
                  </a:lnTo>
                  <a:close/>
                </a:path>
              </a:pathLst>
            </a:custGeom>
            <a:blipFill>
              <a:blip r:embed="rId9"/>
              <a:stretch>
                <a:fillRect l="-33561" t="0" r="-39267" b="0"/>
              </a:stretch>
            </a:blipFill>
          </p:spPr>
        </p:sp>
        <p:sp>
          <p:nvSpPr>
            <p:cNvPr name="Freeform 20" id="20"/>
            <p:cNvSpPr/>
            <p:nvPr/>
          </p:nvSpPr>
          <p:spPr>
            <a:xfrm flipH="false" flipV="false" rot="10516286">
              <a:off x="59821" y="180732"/>
              <a:ext cx="4452334" cy="1635171"/>
            </a:xfrm>
            <a:custGeom>
              <a:avLst/>
              <a:gdLst/>
              <a:ahLst/>
              <a:cxnLst/>
              <a:rect r="r" b="b" t="t" l="l"/>
              <a:pathLst>
                <a:path h="1635171" w="4452334">
                  <a:moveTo>
                    <a:pt x="0" y="0"/>
                  </a:moveTo>
                  <a:lnTo>
                    <a:pt x="4452334" y="0"/>
                  </a:lnTo>
                  <a:lnTo>
                    <a:pt x="4452334" y="1635171"/>
                  </a:lnTo>
                  <a:lnTo>
                    <a:pt x="0" y="1635171"/>
                  </a:lnTo>
                  <a:lnTo>
                    <a:pt x="0" y="0"/>
                  </a:lnTo>
                  <a:close/>
                </a:path>
              </a:pathLst>
            </a:custGeom>
            <a:blipFill>
              <a:blip r:embed="rId9"/>
              <a:stretch>
                <a:fillRect l="-33561" t="0" r="-39267" b="0"/>
              </a:stretch>
            </a:blipFill>
          </p:spPr>
        </p:sp>
      </p:grpSp>
      <p:sp>
        <p:nvSpPr>
          <p:cNvPr name="TextBox 21" id="21"/>
          <p:cNvSpPr txBox="true"/>
          <p:nvPr/>
        </p:nvSpPr>
        <p:spPr>
          <a:xfrm rot="71225">
            <a:off x="-31328" y="1761256"/>
            <a:ext cx="5994620" cy="660363"/>
          </a:xfrm>
          <a:prstGeom prst="rect">
            <a:avLst/>
          </a:prstGeom>
        </p:spPr>
        <p:txBody>
          <a:bodyPr anchor="t" rtlCol="false" tIns="0" lIns="0" bIns="0" rIns="0">
            <a:spAutoFit/>
          </a:bodyPr>
          <a:lstStyle/>
          <a:p>
            <a:pPr algn="ctr">
              <a:lnSpc>
                <a:spcPts val="4999"/>
              </a:lnSpc>
            </a:pPr>
            <a:r>
              <a:rPr lang="en-US" sz="4999">
                <a:solidFill>
                  <a:srgbClr val="FFFFFF"/>
                </a:solidFill>
                <a:latin typeface="Caveat Brush"/>
              </a:rPr>
              <a:t>PENJELASAN</a:t>
            </a:r>
          </a:p>
        </p:txBody>
      </p:sp>
      <p:grpSp>
        <p:nvGrpSpPr>
          <p:cNvPr name="Group 22" id="22"/>
          <p:cNvGrpSpPr/>
          <p:nvPr/>
        </p:nvGrpSpPr>
        <p:grpSpPr>
          <a:xfrm rot="257515">
            <a:off x="4838744" y="1173010"/>
            <a:ext cx="2050073" cy="1839950"/>
            <a:chOff x="0" y="0"/>
            <a:chExt cx="2733431" cy="2453267"/>
          </a:xfrm>
        </p:grpSpPr>
        <p:sp>
          <p:nvSpPr>
            <p:cNvPr name="Freeform 23" id="23"/>
            <p:cNvSpPr/>
            <p:nvPr/>
          </p:nvSpPr>
          <p:spPr>
            <a:xfrm flipH="false" flipV="false" rot="-278853">
              <a:off x="121440" y="814998"/>
              <a:ext cx="2553907" cy="1537330"/>
            </a:xfrm>
            <a:custGeom>
              <a:avLst/>
              <a:gdLst/>
              <a:ahLst/>
              <a:cxnLst/>
              <a:rect r="r" b="b" t="t" l="l"/>
              <a:pathLst>
                <a:path h="1537330" w="2553907">
                  <a:moveTo>
                    <a:pt x="0" y="0"/>
                  </a:moveTo>
                  <a:lnTo>
                    <a:pt x="2553907" y="0"/>
                  </a:lnTo>
                  <a:lnTo>
                    <a:pt x="2553907" y="1537330"/>
                  </a:lnTo>
                  <a:lnTo>
                    <a:pt x="0" y="1537330"/>
                  </a:lnTo>
                  <a:lnTo>
                    <a:pt x="0" y="0"/>
                  </a:lnTo>
                  <a:close/>
                </a:path>
              </a:pathLst>
            </a:custGeom>
            <a:blipFill>
              <a:blip r:embed="rId10"/>
              <a:stretch>
                <a:fillRect l="-55008" t="0" r="-128262" b="0"/>
              </a:stretch>
            </a:blipFill>
          </p:spPr>
        </p:sp>
        <p:sp>
          <p:nvSpPr>
            <p:cNvPr name="Freeform 24" id="24"/>
            <p:cNvSpPr/>
            <p:nvPr/>
          </p:nvSpPr>
          <p:spPr>
            <a:xfrm flipH="false" flipV="false" rot="10516286">
              <a:off x="59039" y="102167"/>
              <a:ext cx="2542185" cy="1537330"/>
            </a:xfrm>
            <a:custGeom>
              <a:avLst/>
              <a:gdLst/>
              <a:ahLst/>
              <a:cxnLst/>
              <a:rect r="r" b="b" t="t" l="l"/>
              <a:pathLst>
                <a:path h="1537330" w="2542185">
                  <a:moveTo>
                    <a:pt x="0" y="0"/>
                  </a:moveTo>
                  <a:lnTo>
                    <a:pt x="2542185" y="0"/>
                  </a:lnTo>
                  <a:lnTo>
                    <a:pt x="2542185" y="1537330"/>
                  </a:lnTo>
                  <a:lnTo>
                    <a:pt x="0" y="1537330"/>
                  </a:lnTo>
                  <a:lnTo>
                    <a:pt x="0" y="0"/>
                  </a:lnTo>
                  <a:close/>
                </a:path>
              </a:pathLst>
            </a:custGeom>
            <a:blipFill>
              <a:blip r:embed="rId10"/>
              <a:stretch>
                <a:fillRect l="-119920" t="0" r="-64656" b="0"/>
              </a:stretch>
            </a:blipFill>
          </p:spPr>
        </p:sp>
      </p:grpSp>
      <p:sp>
        <p:nvSpPr>
          <p:cNvPr name="TextBox 25" id="25"/>
          <p:cNvSpPr txBox="true"/>
          <p:nvPr/>
        </p:nvSpPr>
        <p:spPr>
          <a:xfrm rot="31890">
            <a:off x="4410709" y="1800903"/>
            <a:ext cx="2773629" cy="669888"/>
          </a:xfrm>
          <a:prstGeom prst="rect">
            <a:avLst/>
          </a:prstGeom>
        </p:spPr>
        <p:txBody>
          <a:bodyPr anchor="t" rtlCol="false" tIns="0" lIns="0" bIns="0" rIns="0">
            <a:spAutoFit/>
          </a:bodyPr>
          <a:lstStyle/>
          <a:p>
            <a:pPr algn="ctr">
              <a:lnSpc>
                <a:spcPts val="5000"/>
              </a:lnSpc>
            </a:pPr>
            <a:r>
              <a:rPr lang="en-US" sz="5000" spc="110">
                <a:solidFill>
                  <a:srgbClr val="000000"/>
                </a:solidFill>
                <a:latin typeface="Caveat Brush"/>
              </a:rPr>
              <a:t>D.CLASS</a:t>
            </a:r>
          </a:p>
        </p:txBody>
      </p:sp>
      <p:sp>
        <p:nvSpPr>
          <p:cNvPr name="Freeform 26" id="26"/>
          <p:cNvSpPr/>
          <p:nvPr/>
        </p:nvSpPr>
        <p:spPr>
          <a:xfrm flipH="false" flipV="false" rot="0">
            <a:off x="12447263" y="3082899"/>
            <a:ext cx="3420148" cy="3401493"/>
          </a:xfrm>
          <a:custGeom>
            <a:avLst/>
            <a:gdLst/>
            <a:ahLst/>
            <a:cxnLst/>
            <a:rect r="r" b="b" t="t" l="l"/>
            <a:pathLst>
              <a:path h="3401493" w="3420148">
                <a:moveTo>
                  <a:pt x="0" y="0"/>
                </a:moveTo>
                <a:lnTo>
                  <a:pt x="3420148" y="0"/>
                </a:lnTo>
                <a:lnTo>
                  <a:pt x="3420148" y="3401493"/>
                </a:lnTo>
                <a:lnTo>
                  <a:pt x="0" y="34014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2447263" y="3321456"/>
            <a:ext cx="3520337" cy="425004"/>
          </a:xfrm>
          <a:prstGeom prst="rect">
            <a:avLst/>
          </a:prstGeom>
        </p:spPr>
        <p:txBody>
          <a:bodyPr anchor="t" rtlCol="false" tIns="0" lIns="0" bIns="0" rIns="0">
            <a:spAutoFit/>
          </a:bodyPr>
          <a:lstStyle/>
          <a:p>
            <a:pPr algn="ctr">
              <a:lnSpc>
                <a:spcPts val="3236"/>
              </a:lnSpc>
            </a:pPr>
            <a:r>
              <a:rPr lang="en-US" sz="3236" spc="207">
                <a:solidFill>
                  <a:srgbClr val="000000"/>
                </a:solidFill>
                <a:latin typeface="Caveat Brush"/>
              </a:rPr>
              <a:t>KONVERSIKELVIN</a:t>
            </a:r>
          </a:p>
        </p:txBody>
      </p:sp>
      <p:sp>
        <p:nvSpPr>
          <p:cNvPr name="TextBox 28" id="28"/>
          <p:cNvSpPr txBox="true"/>
          <p:nvPr/>
        </p:nvSpPr>
        <p:spPr>
          <a:xfrm rot="0">
            <a:off x="12618713" y="4049429"/>
            <a:ext cx="3185348" cy="2314956"/>
          </a:xfrm>
          <a:prstGeom prst="rect">
            <a:avLst/>
          </a:prstGeom>
        </p:spPr>
        <p:txBody>
          <a:bodyPr anchor="t" rtlCol="false" tIns="0" lIns="0" bIns="0" rIns="0">
            <a:spAutoFit/>
          </a:bodyPr>
          <a:lstStyle/>
          <a:p>
            <a:pPr algn="ctr">
              <a:lnSpc>
                <a:spcPts val="3041"/>
              </a:lnSpc>
            </a:pPr>
            <a:r>
              <a:rPr lang="en-US" sz="2599">
                <a:solidFill>
                  <a:srgbClr val="000000"/>
                </a:solidFill>
                <a:latin typeface="Childos Arabic Semi-Bold"/>
              </a:rPr>
              <a:t>Subkelas dari KonversiSuhu untuk mengimplementasikan konversi suhu dari dan ke Kelvin.</a:t>
            </a:r>
          </a:p>
          <a:p>
            <a:pPr algn="ctr">
              <a:lnSpc>
                <a:spcPts val="304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sp>
        <p:nvSpPr>
          <p:cNvPr name="Freeform 3" id="3"/>
          <p:cNvSpPr/>
          <p:nvPr/>
        </p:nvSpPr>
        <p:spPr>
          <a:xfrm flipH="false" flipV="false" rot="5400000">
            <a:off x="10496782" y="-1207905"/>
            <a:ext cx="3305515" cy="3119204"/>
          </a:xfrm>
          <a:custGeom>
            <a:avLst/>
            <a:gdLst/>
            <a:ahLst/>
            <a:cxnLst/>
            <a:rect r="r" b="b" t="t" l="l"/>
            <a:pathLst>
              <a:path h="3119204" w="3305515">
                <a:moveTo>
                  <a:pt x="0" y="0"/>
                </a:moveTo>
                <a:lnTo>
                  <a:pt x="3305514" y="0"/>
                </a:lnTo>
                <a:lnTo>
                  <a:pt x="3305514" y="3119204"/>
                </a:lnTo>
                <a:lnTo>
                  <a:pt x="0" y="3119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2415" y="2004454"/>
            <a:ext cx="8936885" cy="7279499"/>
          </a:xfrm>
          <a:custGeom>
            <a:avLst/>
            <a:gdLst/>
            <a:ahLst/>
            <a:cxnLst/>
            <a:rect r="r" b="b" t="t" l="l"/>
            <a:pathLst>
              <a:path h="7279499" w="8936885">
                <a:moveTo>
                  <a:pt x="0" y="0"/>
                </a:moveTo>
                <a:lnTo>
                  <a:pt x="8936885" y="0"/>
                </a:lnTo>
                <a:lnTo>
                  <a:pt x="8936885" y="7279499"/>
                </a:lnTo>
                <a:lnTo>
                  <a:pt x="0" y="72794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244145">
            <a:off x="134156" y="-612653"/>
            <a:ext cx="6773719" cy="4021848"/>
            <a:chOff x="0" y="0"/>
            <a:chExt cx="9031625" cy="5362464"/>
          </a:xfrm>
        </p:grpSpPr>
        <p:sp>
          <p:nvSpPr>
            <p:cNvPr name="Freeform 6" id="6"/>
            <p:cNvSpPr/>
            <p:nvPr/>
          </p:nvSpPr>
          <p:spPr>
            <a:xfrm flipH="false" flipV="false" rot="-278853">
              <a:off x="245998" y="1831938"/>
              <a:ext cx="8670869" cy="3184477"/>
            </a:xfrm>
            <a:custGeom>
              <a:avLst/>
              <a:gdLst/>
              <a:ahLst/>
              <a:cxnLst/>
              <a:rect r="r" b="b" t="t" l="l"/>
              <a:pathLst>
                <a:path h="3184477" w="8670869">
                  <a:moveTo>
                    <a:pt x="0" y="0"/>
                  </a:moveTo>
                  <a:lnTo>
                    <a:pt x="8670869" y="0"/>
                  </a:lnTo>
                  <a:lnTo>
                    <a:pt x="8670869" y="3184477"/>
                  </a:lnTo>
                  <a:lnTo>
                    <a:pt x="0" y="3184477"/>
                  </a:lnTo>
                  <a:lnTo>
                    <a:pt x="0" y="0"/>
                  </a:lnTo>
                  <a:close/>
                </a:path>
              </a:pathLst>
            </a:custGeom>
            <a:blipFill>
              <a:blip r:embed="rId7"/>
              <a:stretch>
                <a:fillRect l="-33561" t="0" r="-39267" b="0"/>
              </a:stretch>
            </a:blipFill>
          </p:spPr>
        </p:sp>
        <p:sp>
          <p:nvSpPr>
            <p:cNvPr name="Freeform 7" id="7"/>
            <p:cNvSpPr/>
            <p:nvPr/>
          </p:nvSpPr>
          <p:spPr>
            <a:xfrm flipH="false" flipV="false" rot="10516286">
              <a:off x="116501" y="351973"/>
              <a:ext cx="8670869" cy="3184477"/>
            </a:xfrm>
            <a:custGeom>
              <a:avLst/>
              <a:gdLst/>
              <a:ahLst/>
              <a:cxnLst/>
              <a:rect r="r" b="b" t="t" l="l"/>
              <a:pathLst>
                <a:path h="3184477" w="8670869">
                  <a:moveTo>
                    <a:pt x="0" y="0"/>
                  </a:moveTo>
                  <a:lnTo>
                    <a:pt x="8670869" y="0"/>
                  </a:lnTo>
                  <a:lnTo>
                    <a:pt x="8670869" y="3184478"/>
                  </a:lnTo>
                  <a:lnTo>
                    <a:pt x="0" y="3184478"/>
                  </a:lnTo>
                  <a:lnTo>
                    <a:pt x="0" y="0"/>
                  </a:lnTo>
                  <a:close/>
                </a:path>
              </a:pathLst>
            </a:custGeom>
            <a:blipFill>
              <a:blip r:embed="rId7"/>
              <a:stretch>
                <a:fillRect l="-33561" t="0" r="-39267" b="0"/>
              </a:stretch>
            </a:blipFill>
          </p:spPr>
        </p:sp>
      </p:grpSp>
      <p:sp>
        <p:nvSpPr>
          <p:cNvPr name="TextBox 8" id="8"/>
          <p:cNvSpPr txBox="true"/>
          <p:nvPr/>
        </p:nvSpPr>
        <p:spPr>
          <a:xfrm rot="0">
            <a:off x="306604" y="365774"/>
            <a:ext cx="6468944" cy="2226920"/>
          </a:xfrm>
          <a:prstGeom prst="rect">
            <a:avLst/>
          </a:prstGeom>
        </p:spPr>
        <p:txBody>
          <a:bodyPr anchor="t" rtlCol="false" tIns="0" lIns="0" bIns="0" rIns="0">
            <a:spAutoFit/>
          </a:bodyPr>
          <a:lstStyle/>
          <a:p>
            <a:pPr>
              <a:lnSpc>
                <a:spcPts val="8560"/>
              </a:lnSpc>
            </a:pPr>
            <a:r>
              <a:rPr lang="en-US" sz="8560" spc="231">
                <a:solidFill>
                  <a:srgbClr val="000000"/>
                </a:solidFill>
                <a:latin typeface="Caveat Brush"/>
              </a:rPr>
              <a:t>Rancang Antar Muka</a:t>
            </a:r>
          </a:p>
        </p:txBody>
      </p:sp>
      <p:sp>
        <p:nvSpPr>
          <p:cNvPr name="Freeform 9" id="9"/>
          <p:cNvSpPr/>
          <p:nvPr/>
        </p:nvSpPr>
        <p:spPr>
          <a:xfrm flipH="false" flipV="false" rot="-426732">
            <a:off x="2856004" y="1638248"/>
            <a:ext cx="3905556" cy="468667"/>
          </a:xfrm>
          <a:custGeom>
            <a:avLst/>
            <a:gdLst/>
            <a:ahLst/>
            <a:cxnLst/>
            <a:rect r="r" b="b" t="t" l="l"/>
            <a:pathLst>
              <a:path h="468667" w="3905556">
                <a:moveTo>
                  <a:pt x="0" y="0"/>
                </a:moveTo>
                <a:lnTo>
                  <a:pt x="3905556" y="0"/>
                </a:lnTo>
                <a:lnTo>
                  <a:pt x="3905556" y="468667"/>
                </a:lnTo>
                <a:lnTo>
                  <a:pt x="0" y="468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true" rot="376900">
            <a:off x="14566941" y="8018978"/>
            <a:ext cx="3186320" cy="1917585"/>
          </a:xfrm>
          <a:custGeom>
            <a:avLst/>
            <a:gdLst/>
            <a:ahLst/>
            <a:cxnLst/>
            <a:rect r="r" b="b" t="t" l="l"/>
            <a:pathLst>
              <a:path h="1917585" w="3186320">
                <a:moveTo>
                  <a:pt x="0" y="1917585"/>
                </a:moveTo>
                <a:lnTo>
                  <a:pt x="3186320" y="1917585"/>
                </a:lnTo>
                <a:lnTo>
                  <a:pt x="3186320" y="0"/>
                </a:lnTo>
                <a:lnTo>
                  <a:pt x="0" y="0"/>
                </a:lnTo>
                <a:lnTo>
                  <a:pt x="0" y="191758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144000" y="2346891"/>
            <a:ext cx="7171629" cy="5503525"/>
          </a:xfrm>
          <a:custGeom>
            <a:avLst/>
            <a:gdLst/>
            <a:ahLst/>
            <a:cxnLst/>
            <a:rect r="r" b="b" t="t" l="l"/>
            <a:pathLst>
              <a:path h="5503525" w="7171629">
                <a:moveTo>
                  <a:pt x="0" y="0"/>
                </a:moveTo>
                <a:lnTo>
                  <a:pt x="7171629" y="0"/>
                </a:lnTo>
                <a:lnTo>
                  <a:pt x="7171629" y="5503525"/>
                </a:lnTo>
                <a:lnTo>
                  <a:pt x="0" y="5503525"/>
                </a:lnTo>
                <a:lnTo>
                  <a:pt x="0" y="0"/>
                </a:lnTo>
                <a:close/>
              </a:path>
            </a:pathLst>
          </a:custGeom>
          <a:blipFill>
            <a:blip r:embed="rId12"/>
            <a:stretch>
              <a:fillRect l="0" t="0" r="0" b="0"/>
            </a:stretch>
          </a:blipFill>
        </p:spPr>
      </p:sp>
      <p:sp>
        <p:nvSpPr>
          <p:cNvPr name="TextBox 12" id="12"/>
          <p:cNvSpPr txBox="true"/>
          <p:nvPr/>
        </p:nvSpPr>
        <p:spPr>
          <a:xfrm rot="0">
            <a:off x="306604" y="2778239"/>
            <a:ext cx="7465936" cy="3152635"/>
          </a:xfrm>
          <a:prstGeom prst="rect">
            <a:avLst/>
          </a:prstGeom>
        </p:spPr>
        <p:txBody>
          <a:bodyPr anchor="t" rtlCol="false" tIns="0" lIns="0" bIns="0" rIns="0">
            <a:spAutoFit/>
          </a:bodyPr>
          <a:lstStyle/>
          <a:p>
            <a:pPr>
              <a:lnSpc>
                <a:spcPts val="3536"/>
              </a:lnSpc>
            </a:pPr>
            <a:r>
              <a:rPr lang="en-US" sz="2699">
                <a:solidFill>
                  <a:srgbClr val="FFFFFF"/>
                </a:solidFill>
                <a:latin typeface="Childos Arabic Semi-Bold"/>
              </a:rPr>
              <a:t>Rancangan antarmuka UI pada gambar disamping menciptakan aplikasi konversi suhu yang bersih dan efisien. Dengan memanfaatkan elemen-elemen UI seperti JComboBox untuk memilih jenis suhu awal dan konversi, serta JTextField untuk memasukkan suhu awal, antarmuka memberikan pengguna kemudahan dalam berinteraksi. </a:t>
            </a:r>
          </a:p>
        </p:txBody>
      </p:sp>
      <p:sp>
        <p:nvSpPr>
          <p:cNvPr name="TextBox 13" id="13"/>
          <p:cNvSpPr txBox="true"/>
          <p:nvPr/>
        </p:nvSpPr>
        <p:spPr>
          <a:xfrm rot="0">
            <a:off x="306604" y="6116420"/>
            <a:ext cx="7465936" cy="4495437"/>
          </a:xfrm>
          <a:prstGeom prst="rect">
            <a:avLst/>
          </a:prstGeom>
        </p:spPr>
        <p:txBody>
          <a:bodyPr anchor="t" rtlCol="false" tIns="0" lIns="0" bIns="0" rIns="0">
            <a:spAutoFit/>
          </a:bodyPr>
          <a:lstStyle/>
          <a:p>
            <a:pPr>
              <a:lnSpc>
                <a:spcPts val="3536"/>
              </a:lnSpc>
            </a:pPr>
            <a:r>
              <a:rPr lang="en-US" sz="2699">
                <a:solidFill>
                  <a:srgbClr val="FFFFFF"/>
                </a:solidFill>
                <a:latin typeface="Childos Arabic Semi-Bold"/>
              </a:rPr>
              <a:t>Tombol "Konversi" dengan warna biru dan efek hover memberikan aspek visual yang menarik, sementara hasil konversi ditampilkan dengan jelas melalui JTextArea. Penempatan elemen menggunakan layout manager GridBagLayout memberikan tata letak yang terstruktur dan responsif. Dengan demikian, rancangan antarmuka UI ini menyediakan pengalaman pengguna yang intuitif dan efektif dalam melakukan konversi suhu.</a:t>
            </a:r>
          </a:p>
          <a:p>
            <a:pPr>
              <a:lnSpc>
                <a:spcPts val="353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244145">
            <a:off x="134156" y="-612653"/>
            <a:ext cx="6773719" cy="4021848"/>
            <a:chOff x="0" y="0"/>
            <a:chExt cx="9031625" cy="5362464"/>
          </a:xfrm>
        </p:grpSpPr>
        <p:sp>
          <p:nvSpPr>
            <p:cNvPr name="Freeform 4" id="4"/>
            <p:cNvSpPr/>
            <p:nvPr/>
          </p:nvSpPr>
          <p:spPr>
            <a:xfrm flipH="false" flipV="false" rot="-278853">
              <a:off x="245998" y="1831938"/>
              <a:ext cx="8670869" cy="3184477"/>
            </a:xfrm>
            <a:custGeom>
              <a:avLst/>
              <a:gdLst/>
              <a:ahLst/>
              <a:cxnLst/>
              <a:rect r="r" b="b" t="t" l="l"/>
              <a:pathLst>
                <a:path h="3184477" w="8670869">
                  <a:moveTo>
                    <a:pt x="0" y="0"/>
                  </a:moveTo>
                  <a:lnTo>
                    <a:pt x="8670869" y="0"/>
                  </a:lnTo>
                  <a:lnTo>
                    <a:pt x="8670869" y="3184477"/>
                  </a:lnTo>
                  <a:lnTo>
                    <a:pt x="0" y="3184477"/>
                  </a:lnTo>
                  <a:lnTo>
                    <a:pt x="0" y="0"/>
                  </a:lnTo>
                  <a:close/>
                </a:path>
              </a:pathLst>
            </a:custGeom>
            <a:blipFill>
              <a:blip r:embed="rId3"/>
              <a:stretch>
                <a:fillRect l="-33561" t="0" r="-39267" b="0"/>
              </a:stretch>
            </a:blipFill>
          </p:spPr>
        </p:sp>
        <p:sp>
          <p:nvSpPr>
            <p:cNvPr name="Freeform 5" id="5"/>
            <p:cNvSpPr/>
            <p:nvPr/>
          </p:nvSpPr>
          <p:spPr>
            <a:xfrm flipH="false" flipV="false" rot="10516286">
              <a:off x="116501" y="351973"/>
              <a:ext cx="8670869" cy="3184477"/>
            </a:xfrm>
            <a:custGeom>
              <a:avLst/>
              <a:gdLst/>
              <a:ahLst/>
              <a:cxnLst/>
              <a:rect r="r" b="b" t="t" l="l"/>
              <a:pathLst>
                <a:path h="3184477" w="8670869">
                  <a:moveTo>
                    <a:pt x="0" y="0"/>
                  </a:moveTo>
                  <a:lnTo>
                    <a:pt x="8670869" y="0"/>
                  </a:lnTo>
                  <a:lnTo>
                    <a:pt x="8670869" y="3184478"/>
                  </a:lnTo>
                  <a:lnTo>
                    <a:pt x="0" y="3184478"/>
                  </a:lnTo>
                  <a:lnTo>
                    <a:pt x="0" y="0"/>
                  </a:lnTo>
                  <a:close/>
                </a:path>
              </a:pathLst>
            </a:custGeom>
            <a:blipFill>
              <a:blip r:embed="rId3"/>
              <a:stretch>
                <a:fillRect l="-33561" t="0" r="-39267" b="0"/>
              </a:stretch>
            </a:blipFill>
          </p:spPr>
        </p:sp>
      </p:grpSp>
      <p:sp>
        <p:nvSpPr>
          <p:cNvPr name="TextBox 6" id="6"/>
          <p:cNvSpPr txBox="true"/>
          <p:nvPr/>
        </p:nvSpPr>
        <p:spPr>
          <a:xfrm rot="0">
            <a:off x="306604" y="365774"/>
            <a:ext cx="6468944" cy="2226920"/>
          </a:xfrm>
          <a:prstGeom prst="rect">
            <a:avLst/>
          </a:prstGeom>
        </p:spPr>
        <p:txBody>
          <a:bodyPr anchor="t" rtlCol="false" tIns="0" lIns="0" bIns="0" rIns="0">
            <a:spAutoFit/>
          </a:bodyPr>
          <a:lstStyle/>
          <a:p>
            <a:pPr>
              <a:lnSpc>
                <a:spcPts val="8560"/>
              </a:lnSpc>
            </a:pPr>
            <a:r>
              <a:rPr lang="en-US" sz="8560" spc="231">
                <a:solidFill>
                  <a:srgbClr val="000000"/>
                </a:solidFill>
                <a:latin typeface="Caveat Brush"/>
              </a:rPr>
              <a:t>SS CODE DI IDE</a:t>
            </a:r>
          </a:p>
        </p:txBody>
      </p:sp>
      <p:sp>
        <p:nvSpPr>
          <p:cNvPr name="Freeform 7" id="7"/>
          <p:cNvSpPr/>
          <p:nvPr/>
        </p:nvSpPr>
        <p:spPr>
          <a:xfrm flipH="false" flipV="false" rot="-426732">
            <a:off x="2856004" y="1638248"/>
            <a:ext cx="3905556" cy="468667"/>
          </a:xfrm>
          <a:custGeom>
            <a:avLst/>
            <a:gdLst/>
            <a:ahLst/>
            <a:cxnLst/>
            <a:rect r="r" b="b" t="t" l="l"/>
            <a:pathLst>
              <a:path h="468667" w="3905556">
                <a:moveTo>
                  <a:pt x="0" y="0"/>
                </a:moveTo>
                <a:lnTo>
                  <a:pt x="3905556" y="0"/>
                </a:lnTo>
                <a:lnTo>
                  <a:pt x="3905556" y="468667"/>
                </a:lnTo>
                <a:lnTo>
                  <a:pt x="0" y="468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794825" y="2786631"/>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14" t="-9608" r="0" b="-30277"/>
            </a:stretch>
          </a:blipFill>
        </p:spPr>
      </p:sp>
      <p:grpSp>
        <p:nvGrpSpPr>
          <p:cNvPr name="Group 3" id="3"/>
          <p:cNvGrpSpPr/>
          <p:nvPr/>
        </p:nvGrpSpPr>
        <p:grpSpPr>
          <a:xfrm rot="244145">
            <a:off x="134156" y="-612653"/>
            <a:ext cx="6773719" cy="4021848"/>
            <a:chOff x="0" y="0"/>
            <a:chExt cx="9031625" cy="5362464"/>
          </a:xfrm>
        </p:grpSpPr>
        <p:sp>
          <p:nvSpPr>
            <p:cNvPr name="Freeform 4" id="4"/>
            <p:cNvSpPr/>
            <p:nvPr/>
          </p:nvSpPr>
          <p:spPr>
            <a:xfrm flipH="false" flipV="false" rot="-278853">
              <a:off x="245998" y="1831938"/>
              <a:ext cx="8670869" cy="3184477"/>
            </a:xfrm>
            <a:custGeom>
              <a:avLst/>
              <a:gdLst/>
              <a:ahLst/>
              <a:cxnLst/>
              <a:rect r="r" b="b" t="t" l="l"/>
              <a:pathLst>
                <a:path h="3184477" w="8670869">
                  <a:moveTo>
                    <a:pt x="0" y="0"/>
                  </a:moveTo>
                  <a:lnTo>
                    <a:pt x="8670869" y="0"/>
                  </a:lnTo>
                  <a:lnTo>
                    <a:pt x="8670869" y="3184477"/>
                  </a:lnTo>
                  <a:lnTo>
                    <a:pt x="0" y="3184477"/>
                  </a:lnTo>
                  <a:lnTo>
                    <a:pt x="0" y="0"/>
                  </a:lnTo>
                  <a:close/>
                </a:path>
              </a:pathLst>
            </a:custGeom>
            <a:blipFill>
              <a:blip r:embed="rId3"/>
              <a:stretch>
                <a:fillRect l="-33561" t="0" r="-39267" b="0"/>
              </a:stretch>
            </a:blipFill>
          </p:spPr>
        </p:sp>
        <p:sp>
          <p:nvSpPr>
            <p:cNvPr name="Freeform 5" id="5"/>
            <p:cNvSpPr/>
            <p:nvPr/>
          </p:nvSpPr>
          <p:spPr>
            <a:xfrm flipH="false" flipV="false" rot="10516286">
              <a:off x="116501" y="351973"/>
              <a:ext cx="8670869" cy="3184477"/>
            </a:xfrm>
            <a:custGeom>
              <a:avLst/>
              <a:gdLst/>
              <a:ahLst/>
              <a:cxnLst/>
              <a:rect r="r" b="b" t="t" l="l"/>
              <a:pathLst>
                <a:path h="3184477" w="8670869">
                  <a:moveTo>
                    <a:pt x="0" y="0"/>
                  </a:moveTo>
                  <a:lnTo>
                    <a:pt x="8670869" y="0"/>
                  </a:lnTo>
                  <a:lnTo>
                    <a:pt x="8670869" y="3184478"/>
                  </a:lnTo>
                  <a:lnTo>
                    <a:pt x="0" y="3184478"/>
                  </a:lnTo>
                  <a:lnTo>
                    <a:pt x="0" y="0"/>
                  </a:lnTo>
                  <a:close/>
                </a:path>
              </a:pathLst>
            </a:custGeom>
            <a:blipFill>
              <a:blip r:embed="rId3"/>
              <a:stretch>
                <a:fillRect l="-33561" t="0" r="-39267" b="0"/>
              </a:stretch>
            </a:blipFill>
          </p:spPr>
        </p:sp>
      </p:grpSp>
      <p:sp>
        <p:nvSpPr>
          <p:cNvPr name="TextBox 6" id="6"/>
          <p:cNvSpPr txBox="true"/>
          <p:nvPr/>
        </p:nvSpPr>
        <p:spPr>
          <a:xfrm rot="0">
            <a:off x="306604" y="365774"/>
            <a:ext cx="6468944" cy="2226920"/>
          </a:xfrm>
          <a:prstGeom prst="rect">
            <a:avLst/>
          </a:prstGeom>
        </p:spPr>
        <p:txBody>
          <a:bodyPr anchor="t" rtlCol="false" tIns="0" lIns="0" bIns="0" rIns="0">
            <a:spAutoFit/>
          </a:bodyPr>
          <a:lstStyle/>
          <a:p>
            <a:pPr>
              <a:lnSpc>
                <a:spcPts val="8560"/>
              </a:lnSpc>
            </a:pPr>
            <a:r>
              <a:rPr lang="en-US" sz="8560" spc="231">
                <a:solidFill>
                  <a:srgbClr val="000000"/>
                </a:solidFill>
                <a:latin typeface="Caveat Brush"/>
              </a:rPr>
              <a:t>SS CODE DI IDE</a:t>
            </a:r>
          </a:p>
        </p:txBody>
      </p:sp>
      <p:sp>
        <p:nvSpPr>
          <p:cNvPr name="Freeform 7" id="7"/>
          <p:cNvSpPr/>
          <p:nvPr/>
        </p:nvSpPr>
        <p:spPr>
          <a:xfrm flipH="false" flipV="false" rot="-426732">
            <a:off x="2856004" y="1638248"/>
            <a:ext cx="3905556" cy="468667"/>
          </a:xfrm>
          <a:custGeom>
            <a:avLst/>
            <a:gdLst/>
            <a:ahLst/>
            <a:cxnLst/>
            <a:rect r="r" b="b" t="t" l="l"/>
            <a:pathLst>
              <a:path h="468667" w="3905556">
                <a:moveTo>
                  <a:pt x="0" y="0"/>
                </a:moveTo>
                <a:lnTo>
                  <a:pt x="3905556" y="0"/>
                </a:lnTo>
                <a:lnTo>
                  <a:pt x="3905556" y="468667"/>
                </a:lnTo>
                <a:lnTo>
                  <a:pt x="0" y="468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286128" y="4472881"/>
            <a:ext cx="11715744" cy="3290379"/>
          </a:xfrm>
          <a:custGeom>
            <a:avLst/>
            <a:gdLst/>
            <a:ahLst/>
            <a:cxnLst/>
            <a:rect r="r" b="b" t="t" l="l"/>
            <a:pathLst>
              <a:path h="3290379" w="11715744">
                <a:moveTo>
                  <a:pt x="0" y="0"/>
                </a:moveTo>
                <a:lnTo>
                  <a:pt x="11715744" y="0"/>
                </a:lnTo>
                <a:lnTo>
                  <a:pt x="11715744" y="3290379"/>
                </a:lnTo>
                <a:lnTo>
                  <a:pt x="0" y="3290379"/>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DAF5SbPmE7Y</dc:identifier>
  <dcterms:modified xsi:type="dcterms:W3CDTF">2011-08-01T06:04:30Z</dcterms:modified>
  <cp:revision>1</cp:revision>
  <dc:title>Pink and Black Doodle Scribble Project Proposal Presentation</dc:title>
</cp:coreProperties>
</file>